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211.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6"/>
  </p:notesMasterIdLst>
  <p:sldIdLst>
    <p:sldId id="256" r:id="rId2"/>
    <p:sldId id="257" r:id="rId3"/>
    <p:sldId id="356" r:id="rId4"/>
    <p:sldId id="357" r:id="rId5"/>
    <p:sldId id="359" r:id="rId6"/>
    <p:sldId id="265" r:id="rId7"/>
    <p:sldId id="360" r:id="rId8"/>
    <p:sldId id="267" r:id="rId9"/>
    <p:sldId id="369" r:id="rId10"/>
    <p:sldId id="276" r:id="rId11"/>
    <p:sldId id="370" r:id="rId12"/>
    <p:sldId id="272" r:id="rId13"/>
    <p:sldId id="273" r:id="rId14"/>
    <p:sldId id="274" r:id="rId15"/>
    <p:sldId id="295" r:id="rId16"/>
    <p:sldId id="266" r:id="rId17"/>
    <p:sldId id="278" r:id="rId18"/>
    <p:sldId id="279" r:id="rId19"/>
    <p:sldId id="280" r:id="rId20"/>
    <p:sldId id="371" r:id="rId21"/>
    <p:sldId id="275" r:id="rId22"/>
    <p:sldId id="277" r:id="rId23"/>
    <p:sldId id="292" r:id="rId24"/>
    <p:sldId id="261" r:id="rId25"/>
    <p:sldId id="287" r:id="rId26"/>
    <p:sldId id="282" r:id="rId27"/>
    <p:sldId id="283" r:id="rId28"/>
    <p:sldId id="286" r:id="rId29"/>
    <p:sldId id="270" r:id="rId30"/>
    <p:sldId id="284" r:id="rId31"/>
    <p:sldId id="285" r:id="rId32"/>
    <p:sldId id="288" r:id="rId33"/>
    <p:sldId id="289" r:id="rId34"/>
    <p:sldId id="290" r:id="rId35"/>
    <p:sldId id="291" r:id="rId36"/>
    <p:sldId id="262" r:id="rId37"/>
    <p:sldId id="263" r:id="rId38"/>
    <p:sldId id="298" r:id="rId39"/>
    <p:sldId id="299" r:id="rId40"/>
    <p:sldId id="300" r:id="rId41"/>
    <p:sldId id="301" r:id="rId42"/>
    <p:sldId id="302" r:id="rId43"/>
    <p:sldId id="314" r:id="rId44"/>
    <p:sldId id="328" r:id="rId45"/>
    <p:sldId id="303" r:id="rId46"/>
    <p:sldId id="293" r:id="rId47"/>
    <p:sldId id="281" r:id="rId48"/>
    <p:sldId id="308" r:id="rId49"/>
    <p:sldId id="309" r:id="rId50"/>
    <p:sldId id="310" r:id="rId51"/>
    <p:sldId id="296" r:id="rId52"/>
    <p:sldId id="372" r:id="rId53"/>
    <p:sldId id="373" r:id="rId54"/>
    <p:sldId id="374" r:id="rId55"/>
    <p:sldId id="318" r:id="rId56"/>
    <p:sldId id="297" r:id="rId57"/>
    <p:sldId id="294" r:id="rId58"/>
    <p:sldId id="258" r:id="rId59"/>
    <p:sldId id="304" r:id="rId60"/>
    <p:sldId id="271" r:id="rId61"/>
    <p:sldId id="307" r:id="rId62"/>
    <p:sldId id="375" r:id="rId63"/>
    <p:sldId id="376" r:id="rId64"/>
    <p:sldId id="377" r:id="rId65"/>
    <p:sldId id="378" r:id="rId66"/>
    <p:sldId id="311" r:id="rId67"/>
    <p:sldId id="305" r:id="rId68"/>
    <p:sldId id="312" r:id="rId69"/>
    <p:sldId id="313" r:id="rId70"/>
    <p:sldId id="317" r:id="rId71"/>
    <p:sldId id="319" r:id="rId72"/>
    <p:sldId id="315" r:id="rId73"/>
    <p:sldId id="323" r:id="rId74"/>
    <p:sldId id="316" r:id="rId75"/>
    <p:sldId id="322" r:id="rId76"/>
    <p:sldId id="345" r:id="rId77"/>
    <p:sldId id="408" r:id="rId78"/>
    <p:sldId id="321" r:id="rId79"/>
    <p:sldId id="407" r:id="rId80"/>
    <p:sldId id="349" r:id="rId81"/>
    <p:sldId id="348" r:id="rId82"/>
    <p:sldId id="350" r:id="rId83"/>
    <p:sldId id="351" r:id="rId84"/>
    <p:sldId id="347" r:id="rId85"/>
    <p:sldId id="325" r:id="rId86"/>
    <p:sldId id="339" r:id="rId87"/>
    <p:sldId id="346" r:id="rId88"/>
    <p:sldId id="326" r:id="rId89"/>
    <p:sldId id="327" r:id="rId90"/>
    <p:sldId id="329" r:id="rId91"/>
    <p:sldId id="330" r:id="rId92"/>
    <p:sldId id="334" r:id="rId93"/>
    <p:sldId id="335" r:id="rId94"/>
    <p:sldId id="336" r:id="rId95"/>
    <p:sldId id="337" r:id="rId96"/>
    <p:sldId id="338" r:id="rId97"/>
    <p:sldId id="398" r:id="rId98"/>
    <p:sldId id="406" r:id="rId99"/>
    <p:sldId id="409" r:id="rId100"/>
    <p:sldId id="410" r:id="rId101"/>
    <p:sldId id="412" r:id="rId102"/>
    <p:sldId id="413" r:id="rId103"/>
    <p:sldId id="411" r:id="rId104"/>
    <p:sldId id="416" r:id="rId105"/>
    <p:sldId id="391" r:id="rId106"/>
    <p:sldId id="399" r:id="rId107"/>
    <p:sldId id="401" r:id="rId108"/>
    <p:sldId id="400" r:id="rId109"/>
    <p:sldId id="402" r:id="rId110"/>
    <p:sldId id="404" r:id="rId111"/>
    <p:sldId id="405" r:id="rId112"/>
    <p:sldId id="414" r:id="rId113"/>
    <p:sldId id="418" r:id="rId114"/>
    <p:sldId id="419" r:id="rId115"/>
    <p:sldId id="420" r:id="rId116"/>
    <p:sldId id="421" r:id="rId117"/>
    <p:sldId id="417" r:id="rId118"/>
    <p:sldId id="352" r:id="rId119"/>
    <p:sldId id="389" r:id="rId120"/>
    <p:sldId id="341" r:id="rId121"/>
    <p:sldId id="340" r:id="rId122"/>
    <p:sldId id="353" r:id="rId123"/>
    <p:sldId id="354" r:id="rId124"/>
    <p:sldId id="355" r:id="rId125"/>
    <p:sldId id="390" r:id="rId126"/>
    <p:sldId id="342" r:id="rId127"/>
    <p:sldId id="380" r:id="rId128"/>
    <p:sldId id="379" r:id="rId129"/>
    <p:sldId id="381" r:id="rId130"/>
    <p:sldId id="382" r:id="rId131"/>
    <p:sldId id="343" r:id="rId132"/>
    <p:sldId id="383" r:id="rId133"/>
    <p:sldId id="384" r:id="rId134"/>
    <p:sldId id="385" r:id="rId135"/>
    <p:sldId id="344" r:id="rId136"/>
    <p:sldId id="386" r:id="rId137"/>
    <p:sldId id="388" r:id="rId138"/>
    <p:sldId id="387" r:id="rId139"/>
    <p:sldId id="361" r:id="rId140"/>
    <p:sldId id="397" r:id="rId141"/>
    <p:sldId id="392" r:id="rId142"/>
    <p:sldId id="393" r:id="rId143"/>
    <p:sldId id="394" r:id="rId144"/>
    <p:sldId id="395" r:id="rId145"/>
    <p:sldId id="396" r:id="rId146"/>
    <p:sldId id="362" r:id="rId147"/>
    <p:sldId id="422" r:id="rId148"/>
    <p:sldId id="423" r:id="rId149"/>
    <p:sldId id="424" r:id="rId150"/>
    <p:sldId id="425" r:id="rId151"/>
    <p:sldId id="426" r:id="rId152"/>
    <p:sldId id="427" r:id="rId153"/>
    <p:sldId id="430" r:id="rId154"/>
    <p:sldId id="415" r:id="rId155"/>
    <p:sldId id="364" r:id="rId156"/>
    <p:sldId id="428" r:id="rId157"/>
    <p:sldId id="429" r:id="rId158"/>
    <p:sldId id="431" r:id="rId159"/>
    <p:sldId id="365" r:id="rId160"/>
    <p:sldId id="366" r:id="rId161"/>
    <p:sldId id="367" r:id="rId162"/>
    <p:sldId id="433" r:id="rId163"/>
    <p:sldId id="434" r:id="rId164"/>
    <p:sldId id="435" r:id="rId165"/>
    <p:sldId id="436" r:id="rId166"/>
    <p:sldId id="437" r:id="rId167"/>
    <p:sldId id="368" r:id="rId168"/>
    <p:sldId id="450" r:id="rId169"/>
    <p:sldId id="445" r:id="rId170"/>
    <p:sldId id="446" r:id="rId171"/>
    <p:sldId id="444" r:id="rId172"/>
    <p:sldId id="451" r:id="rId173"/>
    <p:sldId id="432" r:id="rId174"/>
    <p:sldId id="447" r:id="rId175"/>
    <p:sldId id="448" r:id="rId176"/>
    <p:sldId id="449" r:id="rId177"/>
    <p:sldId id="439" r:id="rId178"/>
    <p:sldId id="452" r:id="rId179"/>
    <p:sldId id="453" r:id="rId180"/>
    <p:sldId id="440" r:id="rId181"/>
    <p:sldId id="454" r:id="rId182"/>
    <p:sldId id="455" r:id="rId183"/>
    <p:sldId id="456" r:id="rId184"/>
    <p:sldId id="457" r:id="rId185"/>
    <p:sldId id="438" r:id="rId186"/>
    <p:sldId id="469" r:id="rId187"/>
    <p:sldId id="442" r:id="rId188"/>
    <p:sldId id="443" r:id="rId189"/>
    <p:sldId id="461" r:id="rId190"/>
    <p:sldId id="458" r:id="rId191"/>
    <p:sldId id="465" r:id="rId192"/>
    <p:sldId id="462" r:id="rId193"/>
    <p:sldId id="468" r:id="rId194"/>
    <p:sldId id="470" r:id="rId195"/>
    <p:sldId id="466" r:id="rId196"/>
    <p:sldId id="473" r:id="rId197"/>
    <p:sldId id="475" r:id="rId198"/>
    <p:sldId id="467" r:id="rId199"/>
    <p:sldId id="476" r:id="rId200"/>
    <p:sldId id="474" r:id="rId201"/>
    <p:sldId id="471" r:id="rId202"/>
    <p:sldId id="479" r:id="rId203"/>
    <p:sldId id="472" r:id="rId204"/>
    <p:sldId id="480" r:id="rId205"/>
    <p:sldId id="478" r:id="rId206"/>
    <p:sldId id="477" r:id="rId207"/>
    <p:sldId id="320" r:id="rId208"/>
    <p:sldId id="324" r:id="rId209"/>
    <p:sldId id="331" r:id="rId210"/>
    <p:sldId id="332" r:id="rId211"/>
    <p:sldId id="464" r:id="rId212"/>
    <p:sldId id="463" r:id="rId213"/>
    <p:sldId id="460" r:id="rId214"/>
    <p:sldId id="459" r:id="rId2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E3FF"/>
    <a:srgbClr val="FFFF79"/>
    <a:srgbClr val="FEBD1A"/>
    <a:srgbClr val="E63808"/>
    <a:srgbClr val="65D7FF"/>
    <a:srgbClr val="FEC434"/>
    <a:srgbClr val="1DC4FF"/>
    <a:srgbClr val="A7F1F9"/>
    <a:srgbClr val="FECD54"/>
    <a:srgbClr val="1D1D1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24" autoAdjust="0"/>
  </p:normalViewPr>
  <p:slideViewPr>
    <p:cSldViewPr>
      <p:cViewPr varScale="1">
        <p:scale>
          <a:sx n="69" d="100"/>
          <a:sy n="69" d="100"/>
        </p:scale>
        <p:origin x="-141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notesMaster" Target="notesMasters/notesMaster1.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48E3B4-6686-4E4E-B67E-5CBB58F034C6}" type="datetimeFigureOut">
              <a:rPr lang="en-US" smtClean="0"/>
              <a:pPr/>
              <a:t>8/10/2019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139EEA-FC19-446D-8CFF-0D882B949E69}"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8139EEA-FC19-446D-8CFF-0D882B949E69}" type="slidenum">
              <a:rPr lang="en-GB" smtClean="0"/>
              <a:pPr/>
              <a:t>1</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88139EEA-FC19-446D-8CFF-0D882B949E69}" type="slidenum">
              <a:rPr lang="en-GB" smtClean="0"/>
              <a:pPr/>
              <a:t>16</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88139EEA-FC19-446D-8CFF-0D882B949E69}" type="slidenum">
              <a:rPr lang="en-GB" smtClean="0"/>
              <a:pPr/>
              <a:t>22</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l="-33000" r="-33000"/>
          </a:stretch>
        </a:blipFill>
        <a:effectLst/>
      </p:bgPr>
    </p:bg>
    <p:spTree>
      <p:nvGrpSpPr>
        <p:cNvPr id="1" name=""/>
        <p:cNvGrpSpPr/>
        <p:nvPr/>
      </p:nvGrpSpPr>
      <p:grpSpPr>
        <a:xfrm>
          <a:off x="0" y="0"/>
          <a:ext cx="0" cy="0"/>
          <a:chOff x="0" y="0"/>
          <a:chExt cx="0" cy="0"/>
        </a:xfrm>
      </p:grpSpPr>
      <p:pic>
        <p:nvPicPr>
          <p:cNvPr id="1028" name="Picture 4" descr="C:\Users\Dani\Desktop\Bacau\backGrounds\a-2729782_1280.png"/>
          <p:cNvPicPr>
            <a:picLocks noChangeAspect="1" noChangeArrowheads="1"/>
          </p:cNvPicPr>
          <p:nvPr/>
        </p:nvPicPr>
        <p:blipFill>
          <a:blip r:embed="rId4" cstate="print">
            <a:lum bright="39000" contrast="56000"/>
          </a:blip>
          <a:srcRect/>
          <a:stretch>
            <a:fillRect/>
          </a:stretch>
        </p:blipFill>
        <p:spPr bwMode="auto">
          <a:xfrm>
            <a:off x="7848600" y="228600"/>
            <a:ext cx="1143000" cy="1476327"/>
          </a:xfrm>
          <a:prstGeom prst="rect">
            <a:avLst/>
          </a:prstGeom>
          <a:noFill/>
        </p:spPr>
      </p:pic>
      <p:sp>
        <p:nvSpPr>
          <p:cNvPr id="8" name="Round Diagonal Corner Rectangle 7"/>
          <p:cNvSpPr/>
          <p:nvPr/>
        </p:nvSpPr>
        <p:spPr>
          <a:xfrm>
            <a:off x="685800" y="762000"/>
            <a:ext cx="7467600" cy="1447800"/>
          </a:xfrm>
          <a:prstGeom prst="round2DiagRect">
            <a:avLst>
              <a:gd name="adj1" fmla="val 0"/>
              <a:gd name="adj2" fmla="val 49495"/>
            </a:avLst>
          </a:prstGeom>
          <a:solidFill>
            <a:srgbClr val="09071F">
              <a:alpha val="49000"/>
            </a:srgbClr>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7" name="Picture 3" descr="C:\Users\Dani\Desktop\Bacau\backGrounds\programareCuRabdare.png"/>
          <p:cNvPicPr>
            <a:picLocks noChangeAspect="1" noChangeArrowheads="1"/>
          </p:cNvPicPr>
          <p:nvPr/>
        </p:nvPicPr>
        <p:blipFill>
          <a:blip r:embed="rId5" cstate="print">
            <a:duotone>
              <a:schemeClr val="accent5">
                <a:shade val="45000"/>
                <a:satMod val="135000"/>
              </a:schemeClr>
              <a:prstClr val="white"/>
            </a:duotone>
            <a:lum bright="-1000" contrast="-11000"/>
          </a:blip>
          <a:srcRect/>
          <a:stretch>
            <a:fillRect/>
          </a:stretch>
        </p:blipFill>
        <p:spPr bwMode="auto">
          <a:xfrm>
            <a:off x="5638800" y="2667000"/>
            <a:ext cx="3124200" cy="3124201"/>
          </a:xfrm>
          <a:prstGeom prst="rect">
            <a:avLst/>
          </a:prstGeom>
          <a:noFill/>
          <a:ln>
            <a:noFill/>
          </a:ln>
          <a:effectLst>
            <a:outerShdw blurRad="76200" dir="3600000" sx="110000" sy="110000" algn="tl" rotWithShape="0">
              <a:schemeClr val="tx1"/>
            </a:outerShdw>
          </a:effectLst>
        </p:spPr>
      </p:pic>
      <p:sp>
        <p:nvSpPr>
          <p:cNvPr id="6" name="TextBox 5"/>
          <p:cNvSpPr txBox="1"/>
          <p:nvPr/>
        </p:nvSpPr>
        <p:spPr>
          <a:xfrm>
            <a:off x="1066800" y="838200"/>
            <a:ext cx="7054619" cy="1200329"/>
          </a:xfrm>
          <a:prstGeom prst="rect">
            <a:avLst/>
          </a:prstGeom>
          <a:noFill/>
        </p:spPr>
        <p:txBody>
          <a:bodyPr wrap="square" rtlCol="0">
            <a:spAutoFit/>
          </a:bodyPr>
          <a:lstStyle/>
          <a:p>
            <a:pPr algn="ctr"/>
            <a:r>
              <a:rPr lang="en-GB" sz="3600" dirty="0" err="1" smtClean="0">
                <a:solidFill>
                  <a:srgbClr val="FEBD1A"/>
                </a:solidFill>
                <a:latin typeface="Book Antiqua" pitchFamily="18" charset="0"/>
              </a:rPr>
              <a:t>Procese</a:t>
            </a:r>
            <a:r>
              <a:rPr lang="en-GB" sz="3600" dirty="0" smtClean="0">
                <a:solidFill>
                  <a:srgbClr val="FEBD1A"/>
                </a:solidFill>
                <a:latin typeface="Book Antiqua" pitchFamily="18" charset="0"/>
              </a:rPr>
              <a:t> </a:t>
            </a:r>
            <a:r>
              <a:rPr lang="en-GB" sz="3600" dirty="0" err="1" smtClean="0">
                <a:solidFill>
                  <a:srgbClr val="FEBD1A"/>
                </a:solidFill>
                <a:latin typeface="Book Antiqua" pitchFamily="18" charset="0"/>
              </a:rPr>
              <a:t>și</a:t>
            </a:r>
            <a:r>
              <a:rPr lang="en-GB" sz="3600" dirty="0" smtClean="0">
                <a:solidFill>
                  <a:srgbClr val="FEBD1A"/>
                </a:solidFill>
                <a:latin typeface="Book Antiqua" pitchFamily="18" charset="0"/>
              </a:rPr>
              <a:t> </a:t>
            </a:r>
            <a:r>
              <a:rPr lang="en-GB" sz="3600" dirty="0" err="1" smtClean="0">
                <a:solidFill>
                  <a:srgbClr val="FEBD1A"/>
                </a:solidFill>
                <a:latin typeface="Book Antiqua" pitchFamily="18" charset="0"/>
              </a:rPr>
              <a:t>metode</a:t>
            </a:r>
            <a:r>
              <a:rPr lang="en-GB" sz="3600" dirty="0" smtClean="0">
                <a:solidFill>
                  <a:srgbClr val="FEBD1A"/>
                </a:solidFill>
                <a:latin typeface="Book Antiqua" pitchFamily="18" charset="0"/>
              </a:rPr>
              <a:t> </a:t>
            </a:r>
            <a:r>
              <a:rPr lang="en-GB" sz="3600" dirty="0" err="1" smtClean="0">
                <a:solidFill>
                  <a:srgbClr val="FEBD1A"/>
                </a:solidFill>
                <a:latin typeface="Book Antiqua" pitchFamily="18" charset="0"/>
              </a:rPr>
              <a:t>generale</a:t>
            </a:r>
            <a:r>
              <a:rPr lang="en-GB" sz="3600" dirty="0" smtClean="0">
                <a:solidFill>
                  <a:srgbClr val="FEBD1A"/>
                </a:solidFill>
                <a:latin typeface="Book Antiqua" pitchFamily="18" charset="0"/>
              </a:rPr>
              <a:t> de </a:t>
            </a:r>
            <a:r>
              <a:rPr lang="en-GB" sz="3600" dirty="0" err="1" smtClean="0">
                <a:solidFill>
                  <a:srgbClr val="FEBD1A"/>
                </a:solidFill>
                <a:latin typeface="Book Antiqua" pitchFamily="18" charset="0"/>
              </a:rPr>
              <a:t>programare</a:t>
            </a:r>
            <a:r>
              <a:rPr lang="en-GB" sz="3600" dirty="0" smtClean="0">
                <a:solidFill>
                  <a:srgbClr val="FEBD1A"/>
                </a:solidFill>
                <a:latin typeface="Book Antiqua" pitchFamily="18" charset="0"/>
              </a:rPr>
              <a:t> </a:t>
            </a:r>
            <a:r>
              <a:rPr lang="en-GB" sz="3600" dirty="0" err="1" smtClean="0">
                <a:solidFill>
                  <a:srgbClr val="FEBD1A"/>
                </a:solidFill>
                <a:latin typeface="Book Antiqua" pitchFamily="18" charset="0"/>
              </a:rPr>
              <a:t>într</a:t>
            </a:r>
            <a:r>
              <a:rPr lang="en-GB" sz="3600" dirty="0" smtClean="0">
                <a:solidFill>
                  <a:srgbClr val="FEBD1A"/>
                </a:solidFill>
                <a:latin typeface="Book Antiqua" pitchFamily="18" charset="0"/>
              </a:rPr>
              <a:t>-un </a:t>
            </a:r>
            <a:r>
              <a:rPr lang="en-GB" sz="3600" dirty="0" err="1" smtClean="0">
                <a:solidFill>
                  <a:srgbClr val="FEBD1A"/>
                </a:solidFill>
                <a:latin typeface="Book Antiqua" pitchFamily="18" charset="0"/>
              </a:rPr>
              <a:t>mediu</a:t>
            </a:r>
            <a:r>
              <a:rPr lang="en-GB" sz="3600" dirty="0" smtClean="0">
                <a:solidFill>
                  <a:srgbClr val="FEBD1A"/>
                </a:solidFill>
                <a:latin typeface="Book Antiqua" pitchFamily="18" charset="0"/>
              </a:rPr>
              <a:t> de IT</a:t>
            </a:r>
            <a:endParaRPr lang="en-GB" sz="3600" b="1" dirty="0">
              <a:solidFill>
                <a:srgbClr val="FEBD1A"/>
              </a:solidFill>
              <a:latin typeface="Book Antiqua" pitchFamily="18" charset="0"/>
            </a:endParaRPr>
          </a:p>
        </p:txBody>
      </p:sp>
      <p:sp>
        <p:nvSpPr>
          <p:cNvPr id="11" name="TextBox 10"/>
          <p:cNvSpPr txBox="1"/>
          <p:nvPr/>
        </p:nvSpPr>
        <p:spPr>
          <a:xfrm>
            <a:off x="0" y="5943600"/>
            <a:ext cx="9144000" cy="954107"/>
          </a:xfrm>
          <a:prstGeom prst="rect">
            <a:avLst/>
          </a:prstGeom>
          <a:noFill/>
        </p:spPr>
        <p:txBody>
          <a:bodyPr wrap="square" rtlCol="0">
            <a:spAutoFit/>
          </a:bodyPr>
          <a:lstStyle/>
          <a:p>
            <a:pPr algn="r"/>
            <a:r>
              <a:rPr lang="vi-VN" sz="2800" dirty="0" smtClean="0">
                <a:solidFill>
                  <a:schemeClr val="bg1">
                    <a:lumMod val="85000"/>
                  </a:schemeClr>
                </a:solidFill>
                <a:latin typeface="Fff"/>
                <a:ea typeface="Gadugi" pitchFamily="34" charset="0"/>
              </a:rPr>
              <a:t>Programare cu răbdare</a:t>
            </a:r>
            <a:endParaRPr lang="en-US" sz="2800" dirty="0" smtClean="0">
              <a:solidFill>
                <a:schemeClr val="bg1">
                  <a:lumMod val="85000"/>
                </a:schemeClr>
              </a:solidFill>
              <a:latin typeface="Fff"/>
              <a:ea typeface="Gadugi" pitchFamily="34" charset="0"/>
            </a:endParaRPr>
          </a:p>
          <a:p>
            <a:pPr algn="r"/>
            <a:r>
              <a:rPr lang="en-GB" sz="2800" dirty="0" err="1" smtClean="0">
                <a:solidFill>
                  <a:schemeClr val="bg1">
                    <a:lumMod val="85000"/>
                  </a:schemeClr>
                </a:solidFill>
                <a:latin typeface="Fff"/>
              </a:rPr>
              <a:t>Programozzunk</a:t>
            </a:r>
            <a:r>
              <a:rPr lang="en-GB" sz="2800" dirty="0" smtClean="0">
                <a:solidFill>
                  <a:schemeClr val="bg1">
                    <a:lumMod val="85000"/>
                  </a:schemeClr>
                </a:solidFill>
                <a:latin typeface="Fff"/>
              </a:rPr>
              <a:t> </a:t>
            </a:r>
            <a:r>
              <a:rPr lang="en-GB" sz="2800" dirty="0" err="1" smtClean="0">
                <a:solidFill>
                  <a:schemeClr val="bg1">
                    <a:lumMod val="85000"/>
                  </a:schemeClr>
                </a:solidFill>
                <a:latin typeface="Fff"/>
              </a:rPr>
              <a:t>Türelemmel</a:t>
            </a:r>
            <a:endParaRPr lang="vi-VN" sz="2800" dirty="0">
              <a:solidFill>
                <a:schemeClr val="bg1">
                  <a:lumMod val="85000"/>
                </a:schemeClr>
              </a:solidFill>
              <a:latin typeface="Fff"/>
              <a:ea typeface="Gadugi" pitchFamily="34" charset="0"/>
            </a:endParaRPr>
          </a:p>
        </p:txBody>
      </p:sp>
      <p:pic>
        <p:nvPicPr>
          <p:cNvPr id="2050" name="Picture 2" descr="C:\Users\Dani\Desktop\Bacau\backGrounds\Edit.png"/>
          <p:cNvPicPr>
            <a:picLocks noChangeAspect="1" noChangeArrowheads="1"/>
          </p:cNvPicPr>
          <p:nvPr/>
        </p:nvPicPr>
        <p:blipFill>
          <a:blip r:embed="rId6" cstate="print">
            <a:lum bright="9000" contrast="4000"/>
          </a:blip>
          <a:stretch>
            <a:fillRect/>
          </a:stretch>
        </p:blipFill>
        <p:spPr bwMode="auto">
          <a:xfrm>
            <a:off x="304800" y="5638800"/>
            <a:ext cx="1143000" cy="1143000"/>
          </a:xfrm>
          <a:prstGeom prst="rect">
            <a:avLst/>
          </a:prstGeom>
          <a:noFill/>
          <a:ln>
            <a:noFill/>
          </a:ln>
        </p:spPr>
      </p:pic>
      <p:pic>
        <p:nvPicPr>
          <p:cNvPr id="2052" name="Picture 4" descr="C:\Users\Dani\Desktop\Bacau\backGrounds\Close2.png"/>
          <p:cNvPicPr>
            <a:picLocks noChangeAspect="1" noChangeArrowheads="1"/>
          </p:cNvPicPr>
          <p:nvPr/>
        </p:nvPicPr>
        <p:blipFill>
          <a:blip r:embed="rId7" cstate="print"/>
          <a:srcRect/>
          <a:stretch>
            <a:fillRect/>
          </a:stretch>
        </p:blipFill>
        <p:spPr bwMode="auto">
          <a:xfrm>
            <a:off x="228600" y="6096000"/>
            <a:ext cx="734290" cy="734290"/>
          </a:xfrm>
          <a:prstGeom prst="rect">
            <a:avLst/>
          </a:prstGeom>
          <a:noFill/>
        </p:spPr>
      </p:pic>
      <p:pic>
        <p:nvPicPr>
          <p:cNvPr id="2053" name="Picture 5" descr="C:\Users\Dani\Desktop\Bacau\backGrounds\Eye - 02.png"/>
          <p:cNvPicPr>
            <a:picLocks noChangeAspect="1" noChangeArrowheads="1"/>
          </p:cNvPicPr>
          <p:nvPr/>
        </p:nvPicPr>
        <p:blipFill>
          <a:blip r:embed="rId8" cstate="print">
            <a:lum bright="21000"/>
          </a:blip>
          <a:srcRect/>
          <a:stretch>
            <a:fillRect/>
          </a:stretch>
        </p:blipFill>
        <p:spPr bwMode="auto">
          <a:xfrm>
            <a:off x="1066800" y="5562600"/>
            <a:ext cx="1371600" cy="1371600"/>
          </a:xfrm>
          <a:prstGeom prst="rect">
            <a:avLst/>
          </a:prstGeom>
          <a:noFill/>
        </p:spPr>
      </p:pic>
      <p:pic>
        <p:nvPicPr>
          <p:cNvPr id="2055" name="Picture 7" descr="C:\Users\Dani\Desktop\Bacau\backGrounds\Check.png"/>
          <p:cNvPicPr>
            <a:picLocks noChangeAspect="1" noChangeArrowheads="1"/>
          </p:cNvPicPr>
          <p:nvPr/>
        </p:nvPicPr>
        <p:blipFill>
          <a:blip r:embed="rId9" cstate="print"/>
          <a:srcRect/>
          <a:stretch>
            <a:fillRect/>
          </a:stretch>
        </p:blipFill>
        <p:spPr bwMode="auto">
          <a:xfrm>
            <a:off x="1939635" y="6137565"/>
            <a:ext cx="609600" cy="609600"/>
          </a:xfrm>
          <a:prstGeom prst="rect">
            <a:avLst/>
          </a:prstGeom>
          <a:noFill/>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609600"/>
            <a:ext cx="9144000" cy="707886"/>
          </a:xfrm>
          <a:prstGeom prst="rect">
            <a:avLst/>
          </a:prstGeom>
          <a:noFill/>
        </p:spPr>
        <p:txBody>
          <a:bodyPr wrap="square" rtlCol="0">
            <a:spAutoFit/>
          </a:bodyPr>
          <a:lstStyle/>
          <a:p>
            <a:pPr algn="ctr"/>
            <a:r>
              <a:rPr lang="en-US" sz="4000" dirty="0" smtClean="0">
                <a:solidFill>
                  <a:schemeClr val="bg1">
                    <a:lumMod val="95000"/>
                  </a:schemeClr>
                </a:solidFill>
              </a:rPr>
              <a:t>Memory pegs</a:t>
            </a:r>
            <a:endParaRPr lang="en-GB" sz="4000" dirty="0">
              <a:solidFill>
                <a:schemeClr val="bg1">
                  <a:lumMod val="95000"/>
                </a:schemeClr>
              </a:solidFill>
            </a:endParaRPr>
          </a:p>
        </p:txBody>
      </p:sp>
      <p:sp>
        <p:nvSpPr>
          <p:cNvPr id="3" name="TextBox 2"/>
          <p:cNvSpPr txBox="1"/>
          <p:nvPr/>
        </p:nvSpPr>
        <p:spPr>
          <a:xfrm>
            <a:off x="381000" y="3940314"/>
            <a:ext cx="3602268" cy="707886"/>
          </a:xfrm>
          <a:prstGeom prst="rect">
            <a:avLst/>
          </a:prstGeom>
          <a:noFill/>
        </p:spPr>
        <p:txBody>
          <a:bodyPr wrap="none" rtlCol="0">
            <a:spAutoFit/>
          </a:bodyPr>
          <a:lstStyle/>
          <a:p>
            <a:r>
              <a:rPr lang="en-US" sz="4000" dirty="0" err="1" smtClean="0">
                <a:solidFill>
                  <a:schemeClr val="bg1">
                    <a:lumMod val="95000"/>
                  </a:schemeClr>
                </a:solidFill>
              </a:rPr>
              <a:t>Cheile</a:t>
            </a:r>
            <a:r>
              <a:rPr lang="en-US" sz="4000" dirty="0" smtClean="0">
                <a:solidFill>
                  <a:schemeClr val="bg1">
                    <a:lumMod val="95000"/>
                  </a:schemeClr>
                </a:solidFill>
              </a:rPr>
              <a:t> </a:t>
            </a:r>
            <a:r>
              <a:rPr lang="en-US" sz="4000" dirty="0" err="1" smtClean="0">
                <a:solidFill>
                  <a:schemeClr val="bg1">
                    <a:lumMod val="95000"/>
                  </a:schemeClr>
                </a:solidFill>
              </a:rPr>
              <a:t>memoriei</a:t>
            </a:r>
            <a:endParaRPr lang="en-GB" sz="4000" dirty="0">
              <a:solidFill>
                <a:schemeClr val="bg1">
                  <a:lumMod val="95000"/>
                </a:schemeClr>
              </a:solidFill>
            </a:endParaRPr>
          </a:p>
        </p:txBody>
      </p:sp>
      <p:cxnSp>
        <p:nvCxnSpPr>
          <p:cNvPr id="6" name="Straight Connector 5"/>
          <p:cNvCxnSpPr/>
          <p:nvPr/>
        </p:nvCxnSpPr>
        <p:spPr>
          <a:xfrm>
            <a:off x="609600" y="1828800"/>
            <a:ext cx="7924800"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2552700" y="4457700"/>
            <a:ext cx="3886200" cy="0"/>
          </a:xfrm>
          <a:prstGeom prst="line">
            <a:avLst/>
          </a:prstGeom>
          <a:ln w="635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TextBox 2"/>
          <p:cNvSpPr txBox="1"/>
          <p:nvPr/>
        </p:nvSpPr>
        <p:spPr>
          <a:xfrm>
            <a:off x="0" y="381000"/>
            <a:ext cx="9144000" cy="830997"/>
          </a:xfrm>
          <a:prstGeom prst="rect">
            <a:avLst/>
          </a:prstGeom>
          <a:noFill/>
        </p:spPr>
        <p:txBody>
          <a:bodyPr wrap="square" rtlCol="0">
            <a:spAutoFit/>
          </a:bodyPr>
          <a:lstStyle/>
          <a:p>
            <a:pPr algn="ctr"/>
            <a:r>
              <a:rPr lang="en-US" sz="4800" dirty="0" smtClean="0">
                <a:solidFill>
                  <a:schemeClr val="accent1">
                    <a:lumMod val="40000"/>
                    <a:lumOff val="60000"/>
                  </a:schemeClr>
                </a:solidFill>
              </a:rPr>
              <a:t>Clean Code</a:t>
            </a:r>
            <a:endParaRPr lang="en-GB" sz="4800" dirty="0">
              <a:solidFill>
                <a:schemeClr val="accent1">
                  <a:lumMod val="40000"/>
                  <a:lumOff val="60000"/>
                </a:schemeClr>
              </a:solidFill>
            </a:endParaRPr>
          </a:p>
        </p:txBody>
      </p:sp>
      <p:sp>
        <p:nvSpPr>
          <p:cNvPr id="4" name="TextBox 3"/>
          <p:cNvSpPr txBox="1"/>
          <p:nvPr/>
        </p:nvSpPr>
        <p:spPr>
          <a:xfrm>
            <a:off x="145470" y="1524000"/>
            <a:ext cx="8915400" cy="2062103"/>
          </a:xfrm>
          <a:prstGeom prst="rect">
            <a:avLst/>
          </a:prstGeom>
          <a:noFill/>
        </p:spPr>
        <p:txBody>
          <a:bodyPr wrap="square" rtlCol="0">
            <a:spAutoFit/>
          </a:bodyPr>
          <a:lstStyle/>
          <a:p>
            <a:r>
              <a:rPr lang="en-US" sz="3200" dirty="0" smtClean="0">
                <a:solidFill>
                  <a:schemeClr val="bg1">
                    <a:lumMod val="95000"/>
                  </a:schemeClr>
                </a:solidFill>
              </a:rPr>
              <a:t>S</a:t>
            </a:r>
            <a:r>
              <a:rPr lang="ro-RO" sz="3200" dirty="0" smtClean="0">
                <a:solidFill>
                  <a:schemeClr val="bg1">
                    <a:lumMod val="95000"/>
                  </a:schemeClr>
                </a:solidFill>
              </a:rPr>
              <a:t>ă ne străduim să folosim cât mai puține variabile posibil, e mai ușor de reținut pentru creierul nostru (</a:t>
            </a:r>
            <a:r>
              <a:rPr lang="ro-RO" sz="3200" dirty="0" smtClean="0">
                <a:solidFill>
                  <a:schemeClr val="accent6">
                    <a:lumMod val="75000"/>
                  </a:schemeClr>
                </a:solidFill>
              </a:rPr>
              <a:t>Rule of 7</a:t>
            </a:r>
            <a:r>
              <a:rPr lang="ro-RO" sz="3200" dirty="0" smtClean="0">
                <a:solidFill>
                  <a:schemeClr val="bg1">
                    <a:lumMod val="95000"/>
                  </a:schemeClr>
                </a:solidFill>
              </a:rPr>
              <a:t>)</a:t>
            </a:r>
            <a:endParaRPr lang="en-US" sz="3200" dirty="0" smtClean="0">
              <a:solidFill>
                <a:schemeClr val="bg1">
                  <a:lumMod val="95000"/>
                </a:schemeClr>
              </a:solidFill>
            </a:endParaRPr>
          </a:p>
          <a:p>
            <a:endParaRPr lang="en-US" sz="3200" dirty="0" smtClean="0">
              <a:solidFill>
                <a:schemeClr val="bg1">
                  <a:lumMod val="95000"/>
                </a:schemeClr>
              </a:solidFill>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TextBox 2"/>
          <p:cNvSpPr txBox="1"/>
          <p:nvPr/>
        </p:nvSpPr>
        <p:spPr>
          <a:xfrm>
            <a:off x="0" y="381000"/>
            <a:ext cx="9144000" cy="830997"/>
          </a:xfrm>
          <a:prstGeom prst="rect">
            <a:avLst/>
          </a:prstGeom>
          <a:noFill/>
        </p:spPr>
        <p:txBody>
          <a:bodyPr wrap="square" rtlCol="0">
            <a:spAutoFit/>
          </a:bodyPr>
          <a:lstStyle/>
          <a:p>
            <a:pPr algn="ctr"/>
            <a:r>
              <a:rPr lang="en-US" sz="4800" dirty="0" smtClean="0">
                <a:solidFill>
                  <a:schemeClr val="accent1">
                    <a:lumMod val="40000"/>
                    <a:lumOff val="60000"/>
                  </a:schemeClr>
                </a:solidFill>
              </a:rPr>
              <a:t>Clean Code</a:t>
            </a:r>
            <a:endParaRPr lang="en-GB" sz="4800" dirty="0">
              <a:solidFill>
                <a:schemeClr val="accent1">
                  <a:lumMod val="40000"/>
                  <a:lumOff val="60000"/>
                </a:schemeClr>
              </a:solidFill>
            </a:endParaRPr>
          </a:p>
        </p:txBody>
      </p:sp>
      <p:sp>
        <p:nvSpPr>
          <p:cNvPr id="4" name="TextBox 3"/>
          <p:cNvSpPr txBox="1"/>
          <p:nvPr/>
        </p:nvSpPr>
        <p:spPr>
          <a:xfrm>
            <a:off x="145470" y="1524001"/>
            <a:ext cx="8915400" cy="1569660"/>
          </a:xfrm>
          <a:prstGeom prst="rect">
            <a:avLst/>
          </a:prstGeom>
          <a:noFill/>
        </p:spPr>
        <p:txBody>
          <a:bodyPr wrap="square" rtlCol="0">
            <a:spAutoFit/>
          </a:bodyPr>
          <a:lstStyle/>
          <a:p>
            <a:r>
              <a:rPr lang="en-US" sz="3200" dirty="0" smtClean="0">
                <a:solidFill>
                  <a:schemeClr val="bg1">
                    <a:lumMod val="95000"/>
                  </a:schemeClr>
                </a:solidFill>
              </a:rPr>
              <a:t>S</a:t>
            </a:r>
            <a:r>
              <a:rPr lang="ro-RO" sz="3200" dirty="0" smtClean="0">
                <a:solidFill>
                  <a:schemeClr val="bg1">
                    <a:lumMod val="95000"/>
                  </a:schemeClr>
                </a:solidFill>
              </a:rPr>
              <a:t>ă ne străduim să folosim cât mai puține variabile posibil, e mai ușor de reținut pentru creierul nostru (</a:t>
            </a:r>
            <a:r>
              <a:rPr lang="ro-RO" sz="3200" dirty="0" smtClean="0">
                <a:solidFill>
                  <a:schemeClr val="accent6">
                    <a:lumMod val="75000"/>
                  </a:schemeClr>
                </a:solidFill>
              </a:rPr>
              <a:t>Rule of 7</a:t>
            </a:r>
            <a:r>
              <a:rPr lang="ro-RO" sz="3200" dirty="0" smtClean="0">
                <a:solidFill>
                  <a:schemeClr val="bg1">
                    <a:lumMod val="95000"/>
                  </a:schemeClr>
                </a:solidFill>
              </a:rPr>
              <a:t>)</a:t>
            </a:r>
            <a:endParaRPr lang="en-US" sz="3200" dirty="0" smtClean="0">
              <a:solidFill>
                <a:schemeClr val="bg1">
                  <a:lumMod val="95000"/>
                </a:schemeClr>
              </a:solidFill>
            </a:endParaRPr>
          </a:p>
        </p:txBody>
      </p:sp>
      <p:sp>
        <p:nvSpPr>
          <p:cNvPr id="5" name="Rectangle 4"/>
          <p:cNvSpPr/>
          <p:nvPr/>
        </p:nvSpPr>
        <p:spPr>
          <a:xfrm>
            <a:off x="152400" y="3505200"/>
            <a:ext cx="8991600" cy="2062103"/>
          </a:xfrm>
          <a:prstGeom prst="rect">
            <a:avLst/>
          </a:prstGeom>
        </p:spPr>
        <p:txBody>
          <a:bodyPr wrap="square">
            <a:spAutoFit/>
          </a:bodyPr>
          <a:lstStyle/>
          <a:p>
            <a:r>
              <a:rPr lang="en-US" sz="3200" dirty="0" err="1" smtClean="0">
                <a:solidFill>
                  <a:schemeClr val="bg1">
                    <a:lumMod val="95000"/>
                  </a:schemeClr>
                </a:solidFill>
              </a:rPr>
              <a:t>Numele</a:t>
            </a:r>
            <a:r>
              <a:rPr lang="en-US" sz="3200" dirty="0" smtClean="0">
                <a:solidFill>
                  <a:schemeClr val="bg1">
                    <a:lumMod val="95000"/>
                  </a:schemeClr>
                </a:solidFill>
              </a:rPr>
              <a:t> </a:t>
            </a:r>
            <a:r>
              <a:rPr lang="en-US" sz="3200" dirty="0" err="1" smtClean="0">
                <a:solidFill>
                  <a:schemeClr val="bg1">
                    <a:lumMod val="95000"/>
                  </a:schemeClr>
                </a:solidFill>
              </a:rPr>
              <a:t>variabelor</a:t>
            </a:r>
            <a:r>
              <a:rPr lang="en-US" sz="3200" dirty="0" smtClean="0">
                <a:solidFill>
                  <a:schemeClr val="bg1">
                    <a:lumMod val="95000"/>
                  </a:schemeClr>
                </a:solidFill>
              </a:rPr>
              <a:t> / </a:t>
            </a:r>
            <a:r>
              <a:rPr lang="en-US" sz="3200" dirty="0" err="1" smtClean="0">
                <a:solidFill>
                  <a:schemeClr val="bg1">
                    <a:lumMod val="95000"/>
                  </a:schemeClr>
                </a:solidFill>
              </a:rPr>
              <a:t>func</a:t>
            </a:r>
            <a:r>
              <a:rPr lang="ro-RO" sz="3200" dirty="0" smtClean="0">
                <a:solidFill>
                  <a:schemeClr val="bg1">
                    <a:lumMod val="95000"/>
                  </a:schemeClr>
                </a:solidFill>
              </a:rPr>
              <a:t>țiilor / claselor trebuie să ne zică clar pentru ce sunt folosite, ce fac, ce e scopul lor</a:t>
            </a:r>
          </a:p>
          <a:p>
            <a:endParaRPr lang="ro-RO" sz="3200" dirty="0" smtClean="0">
              <a:solidFill>
                <a:schemeClr val="bg1">
                  <a:lumMod val="95000"/>
                </a:schemeClr>
              </a:solidFil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TextBox 2"/>
          <p:cNvSpPr txBox="1"/>
          <p:nvPr/>
        </p:nvSpPr>
        <p:spPr>
          <a:xfrm>
            <a:off x="0" y="381000"/>
            <a:ext cx="9144000" cy="830997"/>
          </a:xfrm>
          <a:prstGeom prst="rect">
            <a:avLst/>
          </a:prstGeom>
          <a:noFill/>
        </p:spPr>
        <p:txBody>
          <a:bodyPr wrap="square" rtlCol="0">
            <a:spAutoFit/>
          </a:bodyPr>
          <a:lstStyle/>
          <a:p>
            <a:pPr algn="ctr"/>
            <a:r>
              <a:rPr lang="en-US" sz="4800" dirty="0" smtClean="0">
                <a:solidFill>
                  <a:schemeClr val="accent1">
                    <a:lumMod val="40000"/>
                    <a:lumOff val="60000"/>
                  </a:schemeClr>
                </a:solidFill>
              </a:rPr>
              <a:t>Clean Code</a:t>
            </a:r>
            <a:endParaRPr lang="en-GB" sz="4800" dirty="0">
              <a:solidFill>
                <a:schemeClr val="accent1">
                  <a:lumMod val="40000"/>
                  <a:lumOff val="60000"/>
                </a:schemeClr>
              </a:solidFill>
            </a:endParaRPr>
          </a:p>
        </p:txBody>
      </p:sp>
      <p:sp>
        <p:nvSpPr>
          <p:cNvPr id="4" name="TextBox 3"/>
          <p:cNvSpPr txBox="1"/>
          <p:nvPr/>
        </p:nvSpPr>
        <p:spPr>
          <a:xfrm>
            <a:off x="145470" y="1524001"/>
            <a:ext cx="8915400" cy="1569660"/>
          </a:xfrm>
          <a:prstGeom prst="rect">
            <a:avLst/>
          </a:prstGeom>
          <a:noFill/>
        </p:spPr>
        <p:txBody>
          <a:bodyPr wrap="square" rtlCol="0">
            <a:spAutoFit/>
          </a:bodyPr>
          <a:lstStyle/>
          <a:p>
            <a:r>
              <a:rPr lang="en-US" sz="3200" dirty="0" smtClean="0">
                <a:solidFill>
                  <a:schemeClr val="bg1">
                    <a:lumMod val="95000"/>
                  </a:schemeClr>
                </a:solidFill>
              </a:rPr>
              <a:t>S</a:t>
            </a:r>
            <a:r>
              <a:rPr lang="ro-RO" sz="3200" dirty="0" smtClean="0">
                <a:solidFill>
                  <a:schemeClr val="bg1">
                    <a:lumMod val="95000"/>
                  </a:schemeClr>
                </a:solidFill>
              </a:rPr>
              <a:t>ă ne străduim să folosim cât mai puține variabile posibil, e mai ușor de reținut pentru creierul nostru (</a:t>
            </a:r>
            <a:r>
              <a:rPr lang="ro-RO" sz="3200" dirty="0" smtClean="0">
                <a:solidFill>
                  <a:schemeClr val="accent6">
                    <a:lumMod val="75000"/>
                  </a:schemeClr>
                </a:solidFill>
              </a:rPr>
              <a:t>Rule of 7</a:t>
            </a:r>
            <a:r>
              <a:rPr lang="ro-RO" sz="3200" dirty="0" smtClean="0">
                <a:solidFill>
                  <a:schemeClr val="bg1">
                    <a:lumMod val="95000"/>
                  </a:schemeClr>
                </a:solidFill>
              </a:rPr>
              <a:t>)</a:t>
            </a:r>
            <a:endParaRPr lang="en-US" sz="3200" dirty="0" smtClean="0">
              <a:solidFill>
                <a:schemeClr val="bg1">
                  <a:lumMod val="95000"/>
                </a:schemeClr>
              </a:solidFill>
            </a:endParaRPr>
          </a:p>
        </p:txBody>
      </p:sp>
      <p:sp>
        <p:nvSpPr>
          <p:cNvPr id="5" name="Rectangle 4"/>
          <p:cNvSpPr/>
          <p:nvPr/>
        </p:nvSpPr>
        <p:spPr>
          <a:xfrm>
            <a:off x="152400" y="3505200"/>
            <a:ext cx="8991600" cy="2062103"/>
          </a:xfrm>
          <a:prstGeom prst="rect">
            <a:avLst/>
          </a:prstGeom>
        </p:spPr>
        <p:txBody>
          <a:bodyPr wrap="square">
            <a:spAutoFit/>
          </a:bodyPr>
          <a:lstStyle/>
          <a:p>
            <a:r>
              <a:rPr lang="en-US" sz="3200" dirty="0" err="1" smtClean="0">
                <a:solidFill>
                  <a:schemeClr val="bg1">
                    <a:lumMod val="95000"/>
                  </a:schemeClr>
                </a:solidFill>
              </a:rPr>
              <a:t>Numele</a:t>
            </a:r>
            <a:r>
              <a:rPr lang="en-US" sz="3200" dirty="0" smtClean="0">
                <a:solidFill>
                  <a:schemeClr val="bg1">
                    <a:lumMod val="95000"/>
                  </a:schemeClr>
                </a:solidFill>
              </a:rPr>
              <a:t> </a:t>
            </a:r>
            <a:r>
              <a:rPr lang="en-US" sz="3200" dirty="0" err="1" smtClean="0">
                <a:solidFill>
                  <a:schemeClr val="bg1">
                    <a:lumMod val="95000"/>
                  </a:schemeClr>
                </a:solidFill>
              </a:rPr>
              <a:t>variabelor</a:t>
            </a:r>
            <a:r>
              <a:rPr lang="en-US" sz="3200" dirty="0" smtClean="0">
                <a:solidFill>
                  <a:schemeClr val="bg1">
                    <a:lumMod val="95000"/>
                  </a:schemeClr>
                </a:solidFill>
              </a:rPr>
              <a:t> / </a:t>
            </a:r>
            <a:r>
              <a:rPr lang="en-US" sz="3200" dirty="0" err="1" smtClean="0">
                <a:solidFill>
                  <a:schemeClr val="bg1">
                    <a:lumMod val="95000"/>
                  </a:schemeClr>
                </a:solidFill>
              </a:rPr>
              <a:t>func</a:t>
            </a:r>
            <a:r>
              <a:rPr lang="ro-RO" sz="3200" dirty="0" smtClean="0">
                <a:solidFill>
                  <a:schemeClr val="bg1">
                    <a:lumMod val="95000"/>
                  </a:schemeClr>
                </a:solidFill>
              </a:rPr>
              <a:t>țiilor / claselor trebuie să ne zică clar pentru ce sunt folosite, ce fac, ce e scopul lor</a:t>
            </a:r>
          </a:p>
          <a:p>
            <a:endParaRPr lang="ro-RO" sz="3200" dirty="0" smtClean="0">
              <a:solidFill>
                <a:schemeClr val="bg1">
                  <a:lumMod val="95000"/>
                </a:schemeClr>
              </a:solidFill>
            </a:endParaRPr>
          </a:p>
        </p:txBody>
      </p:sp>
      <p:sp>
        <p:nvSpPr>
          <p:cNvPr id="6" name="Rectangle 5"/>
          <p:cNvSpPr/>
          <p:nvPr/>
        </p:nvSpPr>
        <p:spPr>
          <a:xfrm>
            <a:off x="152400" y="5410200"/>
            <a:ext cx="8991600" cy="1077218"/>
          </a:xfrm>
          <a:prstGeom prst="rect">
            <a:avLst/>
          </a:prstGeom>
        </p:spPr>
        <p:txBody>
          <a:bodyPr wrap="square">
            <a:spAutoFit/>
          </a:bodyPr>
          <a:lstStyle/>
          <a:p>
            <a:r>
              <a:rPr lang="en-US" sz="3200" dirty="0" smtClean="0">
                <a:solidFill>
                  <a:schemeClr val="bg1">
                    <a:lumMod val="95000"/>
                  </a:schemeClr>
                </a:solidFill>
              </a:rPr>
              <a:t>S</a:t>
            </a:r>
            <a:r>
              <a:rPr lang="ro-RO" sz="3200" dirty="0" smtClean="0">
                <a:solidFill>
                  <a:schemeClr val="bg1">
                    <a:lumMod val="95000"/>
                  </a:schemeClr>
                </a:solidFill>
              </a:rPr>
              <a:t>ă încercăm să folosim commenturi pentru a explica când și de ce să folosim variabila, funcția sau clasa</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5" name="TextBox 4"/>
          <p:cNvSpPr txBox="1"/>
          <p:nvPr/>
        </p:nvSpPr>
        <p:spPr>
          <a:xfrm>
            <a:off x="0" y="457200"/>
            <a:ext cx="9144000" cy="830997"/>
          </a:xfrm>
          <a:prstGeom prst="rect">
            <a:avLst/>
          </a:prstGeom>
          <a:noFill/>
        </p:spPr>
        <p:txBody>
          <a:bodyPr wrap="square" rtlCol="0">
            <a:spAutoFit/>
          </a:bodyPr>
          <a:lstStyle/>
          <a:p>
            <a:pPr algn="ctr"/>
            <a:r>
              <a:rPr lang="en-US" sz="4800" dirty="0" smtClean="0">
                <a:solidFill>
                  <a:schemeClr val="accent6">
                    <a:lumMod val="75000"/>
                  </a:schemeClr>
                </a:solidFill>
              </a:rPr>
              <a:t>D. R. Y.</a:t>
            </a:r>
            <a:endParaRPr lang="en-GB" sz="4000" dirty="0">
              <a:solidFill>
                <a:schemeClr val="accent6">
                  <a:lumMod val="75000"/>
                </a:schemeClr>
              </a:solidFill>
            </a:endParaRPr>
          </a:p>
        </p:txBody>
      </p:sp>
      <p:sp>
        <p:nvSpPr>
          <p:cNvPr id="3" name="Rectangle 2"/>
          <p:cNvSpPr/>
          <p:nvPr/>
        </p:nvSpPr>
        <p:spPr>
          <a:xfrm>
            <a:off x="0" y="2514600"/>
            <a:ext cx="9144000" cy="707886"/>
          </a:xfrm>
          <a:prstGeom prst="rect">
            <a:avLst/>
          </a:prstGeom>
        </p:spPr>
        <p:txBody>
          <a:bodyPr wrap="square">
            <a:spAutoFit/>
          </a:bodyPr>
          <a:lstStyle/>
          <a:p>
            <a:pPr algn="ctr"/>
            <a:r>
              <a:rPr lang="en-US" sz="4000" dirty="0" smtClean="0">
                <a:solidFill>
                  <a:schemeClr val="accent6">
                    <a:lumMod val="75000"/>
                  </a:schemeClr>
                </a:solidFill>
              </a:rPr>
              <a:t>D</a:t>
            </a:r>
            <a:r>
              <a:rPr lang="en-US" sz="4000" dirty="0" smtClean="0">
                <a:solidFill>
                  <a:schemeClr val="bg1">
                    <a:lumMod val="95000"/>
                  </a:schemeClr>
                </a:solidFill>
              </a:rPr>
              <a:t>on`t </a:t>
            </a:r>
            <a:r>
              <a:rPr lang="en-US" sz="4000" dirty="0" smtClean="0">
                <a:solidFill>
                  <a:schemeClr val="accent6">
                    <a:lumMod val="75000"/>
                  </a:schemeClr>
                </a:solidFill>
              </a:rPr>
              <a:t>R</a:t>
            </a:r>
            <a:r>
              <a:rPr lang="en-US" sz="4000" dirty="0" smtClean="0">
                <a:solidFill>
                  <a:schemeClr val="bg1">
                    <a:lumMod val="95000"/>
                  </a:schemeClr>
                </a:solidFill>
              </a:rPr>
              <a:t>epeat </a:t>
            </a:r>
            <a:r>
              <a:rPr lang="en-US" sz="4000" dirty="0" smtClean="0">
                <a:solidFill>
                  <a:schemeClr val="accent6">
                    <a:lumMod val="75000"/>
                  </a:schemeClr>
                </a:solidFill>
              </a:rPr>
              <a:t>Y</a:t>
            </a:r>
            <a:r>
              <a:rPr lang="en-US" sz="4000" dirty="0" smtClean="0">
                <a:solidFill>
                  <a:schemeClr val="bg1">
                    <a:lumMod val="95000"/>
                  </a:schemeClr>
                </a:solidFill>
              </a:rPr>
              <a:t>ourself</a:t>
            </a:r>
            <a:endParaRPr lang="en-GB" sz="4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381000"/>
            <a:ext cx="9144000" cy="769441"/>
          </a:xfrm>
          <a:prstGeom prst="rect">
            <a:avLst/>
          </a:prstGeom>
          <a:noFill/>
        </p:spPr>
        <p:txBody>
          <a:bodyPr wrap="square" rtlCol="0">
            <a:spAutoFit/>
          </a:bodyPr>
          <a:lstStyle/>
          <a:p>
            <a:pPr algn="ctr"/>
            <a:r>
              <a:rPr lang="ro-RO" sz="4400" b="1" dirty="0" smtClean="0">
                <a:solidFill>
                  <a:schemeClr val="accent6">
                    <a:lumMod val="75000"/>
                  </a:schemeClr>
                </a:solidFill>
              </a:rPr>
              <a:t>S.  O.  L.  I.  D.</a:t>
            </a:r>
            <a:endParaRPr lang="en-GB" sz="4400" b="1"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381000"/>
            <a:ext cx="9144000" cy="769441"/>
          </a:xfrm>
          <a:prstGeom prst="rect">
            <a:avLst/>
          </a:prstGeom>
          <a:noFill/>
        </p:spPr>
        <p:txBody>
          <a:bodyPr wrap="square" rtlCol="0">
            <a:spAutoFit/>
          </a:bodyPr>
          <a:lstStyle/>
          <a:p>
            <a:pPr algn="ctr"/>
            <a:r>
              <a:rPr lang="ro-RO" sz="4400" b="1" dirty="0" smtClean="0">
                <a:solidFill>
                  <a:schemeClr val="accent6">
                    <a:lumMod val="75000"/>
                  </a:schemeClr>
                </a:solidFill>
              </a:rPr>
              <a:t>S.  O.  L.  I.  D.</a:t>
            </a:r>
            <a:endParaRPr lang="en-GB" sz="4400" b="1" dirty="0">
              <a:solidFill>
                <a:schemeClr val="accent6">
                  <a:lumMod val="75000"/>
                </a:schemeClr>
              </a:solidFill>
            </a:endParaRPr>
          </a:p>
        </p:txBody>
      </p:sp>
      <p:sp>
        <p:nvSpPr>
          <p:cNvPr id="3" name="Rectangle 2"/>
          <p:cNvSpPr/>
          <p:nvPr/>
        </p:nvSpPr>
        <p:spPr>
          <a:xfrm>
            <a:off x="2895600" y="381000"/>
            <a:ext cx="609600"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3581400" y="381000"/>
            <a:ext cx="609600"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4343400" y="381000"/>
            <a:ext cx="1981200" cy="762000"/>
          </a:xfrm>
          <a:prstGeom prst="rect">
            <a:avLst/>
          </a:prstGeom>
          <a:solidFill>
            <a:srgbClr val="C000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381000"/>
            <a:ext cx="9144000" cy="769441"/>
          </a:xfrm>
          <a:prstGeom prst="rect">
            <a:avLst/>
          </a:prstGeom>
          <a:noFill/>
        </p:spPr>
        <p:txBody>
          <a:bodyPr wrap="square" rtlCol="0">
            <a:spAutoFit/>
          </a:bodyPr>
          <a:lstStyle/>
          <a:p>
            <a:pPr algn="ctr"/>
            <a:r>
              <a:rPr lang="ro-RO" sz="4400" b="1" dirty="0" smtClean="0">
                <a:solidFill>
                  <a:schemeClr val="accent6">
                    <a:lumMod val="75000"/>
                  </a:schemeClr>
                </a:solidFill>
              </a:rPr>
              <a:t>S.  O.  L.  I.  D.</a:t>
            </a:r>
            <a:endParaRPr lang="en-GB" sz="4400" b="1" dirty="0">
              <a:solidFill>
                <a:schemeClr val="accent6">
                  <a:lumMod val="75000"/>
                </a:schemeClr>
              </a:solidFill>
            </a:endParaRPr>
          </a:p>
        </p:txBody>
      </p:sp>
      <p:sp>
        <p:nvSpPr>
          <p:cNvPr id="3" name="Rectangle 2"/>
          <p:cNvSpPr/>
          <p:nvPr/>
        </p:nvSpPr>
        <p:spPr>
          <a:xfrm>
            <a:off x="2895600" y="381000"/>
            <a:ext cx="609600"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3581400" y="381000"/>
            <a:ext cx="609600"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4343400" y="381000"/>
            <a:ext cx="1981200" cy="762000"/>
          </a:xfrm>
          <a:prstGeom prst="rect">
            <a:avLst/>
          </a:prstGeom>
          <a:solidFill>
            <a:srgbClr val="C000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3810000" y="3124200"/>
            <a:ext cx="4691221" cy="584775"/>
          </a:xfrm>
          <a:prstGeom prst="rect">
            <a:avLst/>
          </a:prstGeom>
          <a:noFill/>
          <a:ln>
            <a:solidFill>
              <a:srgbClr val="FF0000"/>
            </a:solidFill>
          </a:ln>
        </p:spPr>
        <p:txBody>
          <a:bodyPr wrap="none" rtlCol="0">
            <a:spAutoFit/>
          </a:bodyPr>
          <a:lstStyle/>
          <a:p>
            <a:r>
              <a:rPr lang="ro-RO" sz="3200" dirty="0" smtClean="0">
                <a:solidFill>
                  <a:srgbClr val="FEBD1A"/>
                </a:solidFill>
              </a:rPr>
              <a:t>Programare orintată obiect</a:t>
            </a:r>
            <a:endParaRPr lang="en-GB" sz="3200" dirty="0">
              <a:solidFill>
                <a:srgbClr val="FEBD1A"/>
              </a:solidFill>
            </a:endParaRPr>
          </a:p>
        </p:txBody>
      </p:sp>
      <p:cxnSp>
        <p:nvCxnSpPr>
          <p:cNvPr id="12" name="Straight Connector 11"/>
          <p:cNvCxnSpPr>
            <a:stCxn id="5" idx="2"/>
            <a:endCxn id="10" idx="0"/>
          </p:cNvCxnSpPr>
          <p:nvPr/>
        </p:nvCxnSpPr>
        <p:spPr>
          <a:xfrm rot="16200000" flipH="1">
            <a:off x="4754205" y="1722794"/>
            <a:ext cx="1981200" cy="821611"/>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381000"/>
            <a:ext cx="9144000" cy="769441"/>
          </a:xfrm>
          <a:prstGeom prst="rect">
            <a:avLst/>
          </a:prstGeom>
          <a:noFill/>
        </p:spPr>
        <p:txBody>
          <a:bodyPr wrap="square" rtlCol="0">
            <a:spAutoFit/>
          </a:bodyPr>
          <a:lstStyle/>
          <a:p>
            <a:pPr algn="ctr"/>
            <a:r>
              <a:rPr lang="ro-RO" sz="4400" b="1" dirty="0" smtClean="0">
                <a:solidFill>
                  <a:schemeClr val="accent6">
                    <a:lumMod val="75000"/>
                  </a:schemeClr>
                </a:solidFill>
              </a:rPr>
              <a:t>S.  O.  L.  I.  D.</a:t>
            </a:r>
            <a:endParaRPr lang="en-GB" sz="4400" b="1" dirty="0">
              <a:solidFill>
                <a:schemeClr val="accent6">
                  <a:lumMod val="75000"/>
                </a:schemeClr>
              </a:solidFill>
            </a:endParaRPr>
          </a:p>
        </p:txBody>
      </p:sp>
      <p:sp>
        <p:nvSpPr>
          <p:cNvPr id="3" name="Rectangle 2"/>
          <p:cNvSpPr/>
          <p:nvPr/>
        </p:nvSpPr>
        <p:spPr>
          <a:xfrm>
            <a:off x="2895600" y="381000"/>
            <a:ext cx="609600"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3581400" y="381000"/>
            <a:ext cx="609600"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228600" y="4572000"/>
            <a:ext cx="7939674" cy="1569660"/>
          </a:xfrm>
          <a:prstGeom prst="rect">
            <a:avLst/>
          </a:prstGeom>
          <a:noFill/>
        </p:spPr>
        <p:txBody>
          <a:bodyPr wrap="none" rtlCol="0">
            <a:spAutoFit/>
          </a:bodyPr>
          <a:lstStyle/>
          <a:p>
            <a:r>
              <a:rPr lang="ro-RO" sz="3200" dirty="0" smtClean="0">
                <a:solidFill>
                  <a:schemeClr val="accent6">
                    <a:lumMod val="75000"/>
                  </a:schemeClr>
                </a:solidFill>
              </a:rPr>
              <a:t>Single Responsibility Principle: </a:t>
            </a:r>
          </a:p>
          <a:p>
            <a:r>
              <a:rPr lang="ro-RO" sz="3200" dirty="0" smtClean="0">
                <a:solidFill>
                  <a:schemeClr val="bg1">
                    <a:lumMod val="95000"/>
                  </a:schemeClr>
                </a:solidFill>
              </a:rPr>
              <a:t>	o funcție are o singură responsabilitate / </a:t>
            </a:r>
          </a:p>
          <a:p>
            <a:r>
              <a:rPr lang="ro-RO" sz="3200" dirty="0" smtClean="0">
                <a:solidFill>
                  <a:schemeClr val="bg1">
                    <a:lumMod val="95000"/>
                  </a:schemeClr>
                </a:solidFill>
              </a:rPr>
              <a:t>	funcționalitate</a:t>
            </a:r>
            <a:endParaRPr lang="en-GB" sz="3200" dirty="0">
              <a:solidFill>
                <a:schemeClr val="bg1">
                  <a:lumMod val="95000"/>
                </a:schemeClr>
              </a:solidFill>
            </a:endParaRPr>
          </a:p>
        </p:txBody>
      </p:sp>
      <p:sp>
        <p:nvSpPr>
          <p:cNvPr id="8" name="Rectangle 7"/>
          <p:cNvSpPr/>
          <p:nvPr/>
        </p:nvSpPr>
        <p:spPr>
          <a:xfrm>
            <a:off x="228600" y="4572000"/>
            <a:ext cx="5257800" cy="51954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Connector 24"/>
          <p:cNvCxnSpPr/>
          <p:nvPr/>
        </p:nvCxnSpPr>
        <p:spPr>
          <a:xfrm rot="5400000">
            <a:off x="-1295400" y="2743200"/>
            <a:ext cx="3657600" cy="0"/>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3" idx="1"/>
          </p:cNvCxnSpPr>
          <p:nvPr/>
        </p:nvCxnSpPr>
        <p:spPr>
          <a:xfrm flipV="1">
            <a:off x="533400" y="762000"/>
            <a:ext cx="2362200" cy="152400"/>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4343400" y="381000"/>
            <a:ext cx="1981200" cy="762000"/>
          </a:xfrm>
          <a:prstGeom prst="rect">
            <a:avLst/>
          </a:prstGeom>
          <a:solidFill>
            <a:srgbClr val="C000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381000"/>
            <a:ext cx="9144000" cy="769441"/>
          </a:xfrm>
          <a:prstGeom prst="rect">
            <a:avLst/>
          </a:prstGeom>
          <a:noFill/>
        </p:spPr>
        <p:txBody>
          <a:bodyPr wrap="square" rtlCol="0">
            <a:spAutoFit/>
          </a:bodyPr>
          <a:lstStyle/>
          <a:p>
            <a:pPr algn="ctr"/>
            <a:r>
              <a:rPr lang="ro-RO" sz="4400" b="1" dirty="0" smtClean="0">
                <a:solidFill>
                  <a:schemeClr val="accent6">
                    <a:lumMod val="75000"/>
                  </a:schemeClr>
                </a:solidFill>
              </a:rPr>
              <a:t>S.  O.  L.  I.  D.</a:t>
            </a:r>
            <a:endParaRPr lang="en-GB" sz="4400" b="1" dirty="0">
              <a:solidFill>
                <a:schemeClr val="accent6">
                  <a:lumMod val="75000"/>
                </a:schemeClr>
              </a:solidFill>
            </a:endParaRPr>
          </a:p>
        </p:txBody>
      </p:sp>
      <p:sp>
        <p:nvSpPr>
          <p:cNvPr id="3" name="Rectangle 2"/>
          <p:cNvSpPr/>
          <p:nvPr/>
        </p:nvSpPr>
        <p:spPr>
          <a:xfrm>
            <a:off x="2895600" y="381000"/>
            <a:ext cx="609600"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3581400" y="381000"/>
            <a:ext cx="609600"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228600" y="4572000"/>
            <a:ext cx="7939674" cy="1569660"/>
          </a:xfrm>
          <a:prstGeom prst="rect">
            <a:avLst/>
          </a:prstGeom>
          <a:noFill/>
        </p:spPr>
        <p:txBody>
          <a:bodyPr wrap="none" rtlCol="0">
            <a:spAutoFit/>
          </a:bodyPr>
          <a:lstStyle/>
          <a:p>
            <a:r>
              <a:rPr lang="ro-RO" sz="3200" dirty="0" smtClean="0">
                <a:solidFill>
                  <a:schemeClr val="accent6">
                    <a:lumMod val="75000"/>
                  </a:schemeClr>
                </a:solidFill>
              </a:rPr>
              <a:t>Single Responsibility Principle: </a:t>
            </a:r>
          </a:p>
          <a:p>
            <a:r>
              <a:rPr lang="ro-RO" sz="3200" dirty="0" smtClean="0">
                <a:solidFill>
                  <a:schemeClr val="bg1">
                    <a:lumMod val="95000"/>
                  </a:schemeClr>
                </a:solidFill>
              </a:rPr>
              <a:t>	o funcție are o singură responsabilitate / </a:t>
            </a:r>
          </a:p>
          <a:p>
            <a:r>
              <a:rPr lang="ro-RO" sz="3200" dirty="0" smtClean="0">
                <a:solidFill>
                  <a:schemeClr val="bg1">
                    <a:lumMod val="95000"/>
                  </a:schemeClr>
                </a:solidFill>
              </a:rPr>
              <a:t>	funcționalitate</a:t>
            </a:r>
            <a:endParaRPr lang="en-GB" sz="3200" dirty="0">
              <a:solidFill>
                <a:schemeClr val="bg1">
                  <a:lumMod val="95000"/>
                </a:schemeClr>
              </a:solidFill>
            </a:endParaRPr>
          </a:p>
        </p:txBody>
      </p:sp>
      <p:sp>
        <p:nvSpPr>
          <p:cNvPr id="7" name="TextBox 6"/>
          <p:cNvSpPr txBox="1"/>
          <p:nvPr/>
        </p:nvSpPr>
        <p:spPr>
          <a:xfrm>
            <a:off x="1548972" y="2351782"/>
            <a:ext cx="7595028" cy="1569660"/>
          </a:xfrm>
          <a:prstGeom prst="rect">
            <a:avLst/>
          </a:prstGeom>
          <a:noFill/>
        </p:spPr>
        <p:txBody>
          <a:bodyPr wrap="square" rtlCol="0">
            <a:spAutoFit/>
          </a:bodyPr>
          <a:lstStyle/>
          <a:p>
            <a:r>
              <a:rPr lang="ro-RO" sz="3200" dirty="0" smtClean="0">
                <a:solidFill>
                  <a:schemeClr val="accent6">
                    <a:lumMod val="75000"/>
                  </a:schemeClr>
                </a:solidFill>
              </a:rPr>
              <a:t>Open-closed Principle: </a:t>
            </a:r>
          </a:p>
          <a:p>
            <a:r>
              <a:rPr lang="ro-RO" sz="3200" dirty="0" smtClean="0">
                <a:solidFill>
                  <a:schemeClr val="bg1">
                    <a:lumMod val="95000"/>
                  </a:schemeClr>
                </a:solidFill>
              </a:rPr>
              <a:t>	o funcție poate fi extinsă oricând fără a 	modifica codul funcției</a:t>
            </a:r>
            <a:endParaRPr lang="en-GB" sz="3200" dirty="0">
              <a:solidFill>
                <a:schemeClr val="bg1">
                  <a:lumMod val="95000"/>
                </a:schemeClr>
              </a:solidFill>
            </a:endParaRPr>
          </a:p>
        </p:txBody>
      </p:sp>
      <p:sp>
        <p:nvSpPr>
          <p:cNvPr id="8" name="Rectangle 7"/>
          <p:cNvSpPr/>
          <p:nvPr/>
        </p:nvSpPr>
        <p:spPr>
          <a:xfrm>
            <a:off x="228600" y="4572000"/>
            <a:ext cx="5257800" cy="51954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548972" y="2407202"/>
            <a:ext cx="4038600" cy="4572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a:stCxn id="4" idx="2"/>
          </p:cNvCxnSpPr>
          <p:nvPr/>
        </p:nvCxnSpPr>
        <p:spPr>
          <a:xfrm rot="5400000">
            <a:off x="3238500" y="1790700"/>
            <a:ext cx="1295400" cy="0"/>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1295400" y="2743200"/>
            <a:ext cx="3657600" cy="0"/>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3" idx="1"/>
          </p:cNvCxnSpPr>
          <p:nvPr/>
        </p:nvCxnSpPr>
        <p:spPr>
          <a:xfrm flipV="1">
            <a:off x="533400" y="762000"/>
            <a:ext cx="2362200" cy="152400"/>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4343400" y="381000"/>
            <a:ext cx="1981200" cy="762000"/>
          </a:xfrm>
          <a:prstGeom prst="rect">
            <a:avLst/>
          </a:prstGeom>
          <a:solidFill>
            <a:srgbClr val="C000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609600"/>
            <a:ext cx="9144000" cy="707886"/>
          </a:xfrm>
          <a:prstGeom prst="rect">
            <a:avLst/>
          </a:prstGeom>
          <a:noFill/>
        </p:spPr>
        <p:txBody>
          <a:bodyPr wrap="square" rtlCol="0">
            <a:spAutoFit/>
          </a:bodyPr>
          <a:lstStyle/>
          <a:p>
            <a:pPr algn="ctr"/>
            <a:r>
              <a:rPr lang="en-US" sz="4000" dirty="0" smtClean="0">
                <a:solidFill>
                  <a:schemeClr val="bg1">
                    <a:lumMod val="95000"/>
                  </a:schemeClr>
                </a:solidFill>
              </a:rPr>
              <a:t>Memory pegs</a:t>
            </a:r>
            <a:endParaRPr lang="en-GB" sz="4000" dirty="0">
              <a:solidFill>
                <a:schemeClr val="bg1">
                  <a:lumMod val="95000"/>
                </a:schemeClr>
              </a:solidFill>
            </a:endParaRPr>
          </a:p>
        </p:txBody>
      </p:sp>
      <p:sp>
        <p:nvSpPr>
          <p:cNvPr id="3" name="TextBox 2"/>
          <p:cNvSpPr txBox="1"/>
          <p:nvPr/>
        </p:nvSpPr>
        <p:spPr>
          <a:xfrm>
            <a:off x="381000" y="3940314"/>
            <a:ext cx="3602268" cy="707886"/>
          </a:xfrm>
          <a:prstGeom prst="rect">
            <a:avLst/>
          </a:prstGeom>
          <a:noFill/>
        </p:spPr>
        <p:txBody>
          <a:bodyPr wrap="none" rtlCol="0">
            <a:spAutoFit/>
          </a:bodyPr>
          <a:lstStyle/>
          <a:p>
            <a:r>
              <a:rPr lang="en-US" sz="4000" dirty="0" err="1" smtClean="0">
                <a:solidFill>
                  <a:schemeClr val="bg1">
                    <a:lumMod val="95000"/>
                  </a:schemeClr>
                </a:solidFill>
              </a:rPr>
              <a:t>Cheile</a:t>
            </a:r>
            <a:r>
              <a:rPr lang="en-US" sz="4000" dirty="0" smtClean="0">
                <a:solidFill>
                  <a:schemeClr val="bg1">
                    <a:lumMod val="95000"/>
                  </a:schemeClr>
                </a:solidFill>
              </a:rPr>
              <a:t> </a:t>
            </a:r>
            <a:r>
              <a:rPr lang="en-US" sz="4000" dirty="0" err="1" smtClean="0">
                <a:solidFill>
                  <a:schemeClr val="bg1">
                    <a:lumMod val="95000"/>
                  </a:schemeClr>
                </a:solidFill>
              </a:rPr>
              <a:t>memoriei</a:t>
            </a:r>
            <a:endParaRPr lang="en-GB" sz="4000" dirty="0">
              <a:solidFill>
                <a:schemeClr val="bg1">
                  <a:lumMod val="95000"/>
                </a:schemeClr>
              </a:solidFill>
            </a:endParaRPr>
          </a:p>
        </p:txBody>
      </p:sp>
      <p:sp>
        <p:nvSpPr>
          <p:cNvPr id="4" name="TextBox 3"/>
          <p:cNvSpPr txBox="1"/>
          <p:nvPr/>
        </p:nvSpPr>
        <p:spPr>
          <a:xfrm>
            <a:off x="5638800" y="3940314"/>
            <a:ext cx="3194272" cy="707886"/>
          </a:xfrm>
          <a:prstGeom prst="rect">
            <a:avLst/>
          </a:prstGeom>
          <a:noFill/>
        </p:spPr>
        <p:txBody>
          <a:bodyPr wrap="none" rtlCol="0">
            <a:spAutoFit/>
          </a:bodyPr>
          <a:lstStyle/>
          <a:p>
            <a:r>
              <a:rPr lang="en-US" sz="4000" dirty="0" err="1" smtClean="0">
                <a:solidFill>
                  <a:schemeClr val="bg1">
                    <a:lumMod val="95000"/>
                  </a:schemeClr>
                </a:solidFill>
              </a:rPr>
              <a:t>Memóriafogas</a:t>
            </a:r>
            <a:endParaRPr lang="en-GB" sz="4000" dirty="0">
              <a:solidFill>
                <a:schemeClr val="bg1">
                  <a:lumMod val="95000"/>
                </a:schemeClr>
              </a:solidFill>
            </a:endParaRPr>
          </a:p>
        </p:txBody>
      </p:sp>
      <p:cxnSp>
        <p:nvCxnSpPr>
          <p:cNvPr id="6" name="Straight Connector 5"/>
          <p:cNvCxnSpPr/>
          <p:nvPr/>
        </p:nvCxnSpPr>
        <p:spPr>
          <a:xfrm>
            <a:off x="609600" y="1828800"/>
            <a:ext cx="7924800"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flipV="1">
            <a:off x="2552700" y="4457700"/>
            <a:ext cx="3886200" cy="0"/>
          </a:xfrm>
          <a:prstGeom prst="line">
            <a:avLst/>
          </a:prstGeom>
          <a:ln w="635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152400" y="2286000"/>
            <a:ext cx="8839200" cy="1938992"/>
          </a:xfrm>
          <a:prstGeom prst="rect">
            <a:avLst/>
          </a:prstGeom>
          <a:noFill/>
        </p:spPr>
        <p:txBody>
          <a:bodyPr wrap="square" rtlCol="0">
            <a:spAutoFit/>
          </a:bodyPr>
          <a:lstStyle/>
          <a:p>
            <a:r>
              <a:rPr lang="en-US" sz="4000" dirty="0" smtClean="0">
                <a:solidFill>
                  <a:schemeClr val="accent6">
                    <a:lumMod val="75000"/>
                  </a:schemeClr>
                </a:solidFill>
              </a:rPr>
              <a:t>T </a:t>
            </a:r>
            <a:r>
              <a:rPr lang="en-US" sz="4000" dirty="0" smtClean="0">
                <a:solidFill>
                  <a:schemeClr val="bg1">
                    <a:lumMod val="95000"/>
                  </a:schemeClr>
                </a:solidFill>
              </a:rPr>
              <a:t>– Terse </a:t>
            </a:r>
            <a:r>
              <a:rPr lang="en-US" sz="4000" dirty="0" smtClean="0">
                <a:solidFill>
                  <a:schemeClr val="bg1">
                    <a:lumMod val="75000"/>
                  </a:schemeClr>
                </a:solidFill>
              </a:rPr>
              <a:t>(</a:t>
            </a:r>
            <a:r>
              <a:rPr lang="en-US" sz="4000" dirty="0" err="1" smtClean="0">
                <a:solidFill>
                  <a:schemeClr val="bg1">
                    <a:lumMod val="75000"/>
                  </a:schemeClr>
                </a:solidFill>
              </a:rPr>
              <a:t>concis</a:t>
            </a:r>
            <a:r>
              <a:rPr lang="en-US" sz="4000" dirty="0" smtClean="0">
                <a:solidFill>
                  <a:schemeClr val="bg1">
                    <a:lumMod val="75000"/>
                  </a:schemeClr>
                </a:solidFill>
              </a:rPr>
              <a:t>, </a:t>
            </a:r>
            <a:r>
              <a:rPr lang="en-US" sz="4000" dirty="0" err="1" smtClean="0">
                <a:solidFill>
                  <a:schemeClr val="bg1">
                    <a:lumMod val="75000"/>
                  </a:schemeClr>
                </a:solidFill>
              </a:rPr>
              <a:t>clar</a:t>
            </a:r>
            <a:r>
              <a:rPr lang="en-US" sz="4000" dirty="0" smtClean="0">
                <a:solidFill>
                  <a:schemeClr val="bg1">
                    <a:lumMod val="75000"/>
                  </a:schemeClr>
                </a:solidFill>
              </a:rPr>
              <a:t>)</a:t>
            </a:r>
          </a:p>
          <a:p>
            <a:r>
              <a:rPr lang="en-US" sz="4000" dirty="0" smtClean="0">
                <a:solidFill>
                  <a:schemeClr val="accent6">
                    <a:lumMod val="75000"/>
                  </a:schemeClr>
                </a:solidFill>
              </a:rPr>
              <a:t>E</a:t>
            </a:r>
            <a:r>
              <a:rPr lang="en-US" sz="4000" dirty="0" smtClean="0">
                <a:solidFill>
                  <a:schemeClr val="bg1">
                    <a:lumMod val="95000"/>
                  </a:schemeClr>
                </a:solidFill>
              </a:rPr>
              <a:t> – Expressive </a:t>
            </a:r>
            <a:r>
              <a:rPr lang="en-US" sz="4000" dirty="0" smtClean="0">
                <a:solidFill>
                  <a:schemeClr val="bg1">
                    <a:lumMod val="75000"/>
                  </a:schemeClr>
                </a:solidFill>
              </a:rPr>
              <a:t>(</a:t>
            </a:r>
            <a:r>
              <a:rPr lang="en-US" sz="4000" dirty="0" err="1" smtClean="0">
                <a:solidFill>
                  <a:schemeClr val="bg1">
                    <a:lumMod val="75000"/>
                  </a:schemeClr>
                </a:solidFill>
              </a:rPr>
              <a:t>expresiv</a:t>
            </a:r>
            <a:r>
              <a:rPr lang="en-US" sz="4000" dirty="0" smtClean="0">
                <a:solidFill>
                  <a:schemeClr val="bg1">
                    <a:lumMod val="75000"/>
                  </a:schemeClr>
                </a:solidFill>
              </a:rPr>
              <a:t>)</a:t>
            </a:r>
          </a:p>
          <a:p>
            <a:r>
              <a:rPr lang="en-US" sz="4000" dirty="0" smtClean="0">
                <a:solidFill>
                  <a:schemeClr val="accent6">
                    <a:lumMod val="75000"/>
                  </a:schemeClr>
                </a:solidFill>
              </a:rPr>
              <a:t>D</a:t>
            </a:r>
            <a:r>
              <a:rPr lang="en-US" sz="4000" dirty="0" smtClean="0">
                <a:solidFill>
                  <a:schemeClr val="bg1">
                    <a:lumMod val="95000"/>
                  </a:schemeClr>
                </a:solidFill>
              </a:rPr>
              <a:t> – Do one thing </a:t>
            </a:r>
            <a:r>
              <a:rPr lang="en-US" sz="4000" dirty="0" smtClean="0">
                <a:solidFill>
                  <a:schemeClr val="bg1">
                    <a:lumMod val="75000"/>
                  </a:schemeClr>
                </a:solidFill>
              </a:rPr>
              <a:t>(</a:t>
            </a:r>
            <a:r>
              <a:rPr lang="en-US" sz="4000" dirty="0" err="1" smtClean="0">
                <a:solidFill>
                  <a:schemeClr val="bg1">
                    <a:lumMod val="75000"/>
                  </a:schemeClr>
                </a:solidFill>
              </a:rPr>
              <a:t>singur</a:t>
            </a:r>
            <a:r>
              <a:rPr lang="ro-RO" sz="4000" dirty="0" smtClean="0">
                <a:solidFill>
                  <a:schemeClr val="bg1">
                    <a:lumMod val="75000"/>
                  </a:schemeClr>
                </a:solidFill>
              </a:rPr>
              <a:t>ă funcționalitate</a:t>
            </a:r>
            <a:r>
              <a:rPr lang="en-US" sz="4000" dirty="0" smtClean="0">
                <a:solidFill>
                  <a:schemeClr val="bg1">
                    <a:lumMod val="75000"/>
                  </a:schemeClr>
                </a:solidFill>
              </a:rPr>
              <a:t>)</a:t>
            </a:r>
            <a:endParaRPr lang="en-GB" sz="4000" dirty="0">
              <a:solidFill>
                <a:schemeClr val="bg1">
                  <a:lumMod val="75000"/>
                </a:schemeClr>
              </a:solidFill>
            </a:endParaRPr>
          </a:p>
        </p:txBody>
      </p:sp>
      <p:sp>
        <p:nvSpPr>
          <p:cNvPr id="3" name="TextBox 2"/>
          <p:cNvSpPr txBox="1"/>
          <p:nvPr/>
        </p:nvSpPr>
        <p:spPr>
          <a:xfrm>
            <a:off x="0" y="228600"/>
            <a:ext cx="9144000" cy="1015663"/>
          </a:xfrm>
          <a:prstGeom prst="rect">
            <a:avLst/>
          </a:prstGeom>
          <a:noFill/>
        </p:spPr>
        <p:txBody>
          <a:bodyPr wrap="square" rtlCol="0">
            <a:spAutoFit/>
          </a:bodyPr>
          <a:lstStyle/>
          <a:p>
            <a:pPr algn="ctr"/>
            <a:r>
              <a:rPr lang="en-US" sz="6000" dirty="0" smtClean="0">
                <a:solidFill>
                  <a:schemeClr val="accent6">
                    <a:lumMod val="75000"/>
                  </a:schemeClr>
                </a:solidFill>
              </a:rPr>
              <a:t>TED Rule</a:t>
            </a:r>
            <a:endParaRPr lang="en-GB" sz="6000"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381000"/>
            <a:ext cx="9144000" cy="769441"/>
          </a:xfrm>
          <a:prstGeom prst="rect">
            <a:avLst/>
          </a:prstGeom>
          <a:noFill/>
        </p:spPr>
        <p:txBody>
          <a:bodyPr wrap="square" rtlCol="0">
            <a:spAutoFit/>
          </a:bodyPr>
          <a:lstStyle/>
          <a:p>
            <a:pPr algn="ctr"/>
            <a:r>
              <a:rPr lang="ro-RO" sz="4400" b="1" dirty="0" smtClean="0">
                <a:solidFill>
                  <a:schemeClr val="accent6">
                    <a:lumMod val="75000"/>
                  </a:schemeClr>
                </a:solidFill>
              </a:rPr>
              <a:t>S.  </a:t>
            </a:r>
            <a:r>
              <a:rPr lang="en-US" sz="4400" b="1" dirty="0" smtClean="0">
                <a:solidFill>
                  <a:schemeClr val="accent6">
                    <a:lumMod val="75000"/>
                  </a:schemeClr>
                </a:solidFill>
              </a:rPr>
              <a:t>T</a:t>
            </a:r>
            <a:r>
              <a:rPr lang="ro-RO" sz="4400" b="1" dirty="0" smtClean="0">
                <a:solidFill>
                  <a:schemeClr val="accent6">
                    <a:lumMod val="75000"/>
                  </a:schemeClr>
                </a:solidFill>
              </a:rPr>
              <a:t>.  </a:t>
            </a:r>
            <a:r>
              <a:rPr lang="en-US" sz="4400" b="1" dirty="0" smtClean="0">
                <a:solidFill>
                  <a:schemeClr val="accent6">
                    <a:lumMod val="75000"/>
                  </a:schemeClr>
                </a:solidFill>
              </a:rPr>
              <a:t>U</a:t>
            </a:r>
            <a:r>
              <a:rPr lang="ro-RO" sz="4400" b="1" dirty="0" smtClean="0">
                <a:solidFill>
                  <a:schemeClr val="accent6">
                    <a:lumMod val="75000"/>
                  </a:schemeClr>
                </a:solidFill>
              </a:rPr>
              <a:t>.  </a:t>
            </a:r>
            <a:r>
              <a:rPr lang="en-US" sz="4400" b="1" dirty="0" smtClean="0">
                <a:solidFill>
                  <a:schemeClr val="accent6">
                    <a:lumMod val="75000"/>
                  </a:schemeClr>
                </a:solidFill>
              </a:rPr>
              <a:t>P.  I</a:t>
            </a:r>
            <a:r>
              <a:rPr lang="ro-RO" sz="4400" b="1" dirty="0" smtClean="0">
                <a:solidFill>
                  <a:schemeClr val="accent6">
                    <a:lumMod val="75000"/>
                  </a:schemeClr>
                </a:solidFill>
              </a:rPr>
              <a:t>.  D.</a:t>
            </a:r>
            <a:endParaRPr lang="en-GB" sz="4400" b="1"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381000"/>
            <a:ext cx="9144000" cy="769441"/>
          </a:xfrm>
          <a:prstGeom prst="rect">
            <a:avLst/>
          </a:prstGeom>
          <a:noFill/>
        </p:spPr>
        <p:txBody>
          <a:bodyPr wrap="square" rtlCol="0">
            <a:spAutoFit/>
          </a:bodyPr>
          <a:lstStyle/>
          <a:p>
            <a:pPr algn="ctr"/>
            <a:r>
              <a:rPr lang="ro-RO" sz="4400" b="1" dirty="0" smtClean="0">
                <a:solidFill>
                  <a:schemeClr val="accent6">
                    <a:lumMod val="75000"/>
                  </a:schemeClr>
                </a:solidFill>
              </a:rPr>
              <a:t>S.  </a:t>
            </a:r>
            <a:r>
              <a:rPr lang="en-US" sz="4400" b="1" dirty="0" smtClean="0">
                <a:solidFill>
                  <a:schemeClr val="accent6">
                    <a:lumMod val="75000"/>
                  </a:schemeClr>
                </a:solidFill>
              </a:rPr>
              <a:t>T</a:t>
            </a:r>
            <a:r>
              <a:rPr lang="ro-RO" sz="4400" b="1" dirty="0" smtClean="0">
                <a:solidFill>
                  <a:schemeClr val="accent6">
                    <a:lumMod val="75000"/>
                  </a:schemeClr>
                </a:solidFill>
              </a:rPr>
              <a:t>.  </a:t>
            </a:r>
            <a:r>
              <a:rPr lang="en-US" sz="4400" b="1" dirty="0" smtClean="0">
                <a:solidFill>
                  <a:schemeClr val="accent6">
                    <a:lumMod val="75000"/>
                  </a:schemeClr>
                </a:solidFill>
              </a:rPr>
              <a:t>U</a:t>
            </a:r>
            <a:r>
              <a:rPr lang="ro-RO" sz="4400" b="1" dirty="0" smtClean="0">
                <a:solidFill>
                  <a:schemeClr val="accent6">
                    <a:lumMod val="75000"/>
                  </a:schemeClr>
                </a:solidFill>
              </a:rPr>
              <a:t>.  </a:t>
            </a:r>
            <a:r>
              <a:rPr lang="en-US" sz="4400" b="1" dirty="0" smtClean="0">
                <a:solidFill>
                  <a:schemeClr val="accent6">
                    <a:lumMod val="75000"/>
                  </a:schemeClr>
                </a:solidFill>
              </a:rPr>
              <a:t>P.  I</a:t>
            </a:r>
            <a:r>
              <a:rPr lang="ro-RO" sz="4400" b="1" dirty="0" smtClean="0">
                <a:solidFill>
                  <a:schemeClr val="accent6">
                    <a:lumMod val="75000"/>
                  </a:schemeClr>
                </a:solidFill>
              </a:rPr>
              <a:t>.  D.</a:t>
            </a:r>
            <a:endParaRPr lang="en-GB" sz="4400" b="1" dirty="0">
              <a:solidFill>
                <a:schemeClr val="accent6">
                  <a:lumMod val="75000"/>
                </a:schemeClr>
              </a:solidFill>
            </a:endParaRPr>
          </a:p>
        </p:txBody>
      </p:sp>
      <p:sp>
        <p:nvSpPr>
          <p:cNvPr id="3" name="Rectangle 2"/>
          <p:cNvSpPr/>
          <p:nvPr/>
        </p:nvSpPr>
        <p:spPr>
          <a:xfrm>
            <a:off x="2590800" y="381000"/>
            <a:ext cx="1239980" cy="762000"/>
          </a:xfrm>
          <a:prstGeom prst="rect">
            <a:avLst/>
          </a:prstGeom>
          <a:solidFill>
            <a:srgbClr val="C000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4648200" y="381000"/>
            <a:ext cx="609600" cy="762000"/>
          </a:xfrm>
          <a:prstGeom prst="rect">
            <a:avLst/>
          </a:prstGeom>
          <a:solidFill>
            <a:srgbClr val="C000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3934690" y="381000"/>
            <a:ext cx="609600"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5347855" y="381000"/>
            <a:ext cx="457200"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5902035" y="381000"/>
            <a:ext cx="609600"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1320372" y="1828800"/>
            <a:ext cx="7595028" cy="1569660"/>
          </a:xfrm>
          <a:prstGeom prst="rect">
            <a:avLst/>
          </a:prstGeom>
          <a:noFill/>
        </p:spPr>
        <p:txBody>
          <a:bodyPr wrap="square" rtlCol="0">
            <a:spAutoFit/>
          </a:bodyPr>
          <a:lstStyle/>
          <a:p>
            <a:r>
              <a:rPr lang="en-US" sz="3200" dirty="0" err="1" smtClean="0">
                <a:solidFill>
                  <a:schemeClr val="accent6">
                    <a:lumMod val="75000"/>
                  </a:schemeClr>
                </a:solidFill>
              </a:rPr>
              <a:t>Untestability</a:t>
            </a:r>
            <a:r>
              <a:rPr lang="ro-RO" sz="3200" dirty="0" smtClean="0">
                <a:solidFill>
                  <a:schemeClr val="accent6">
                    <a:lumMod val="75000"/>
                  </a:schemeClr>
                </a:solidFill>
              </a:rPr>
              <a:t>: </a:t>
            </a:r>
          </a:p>
          <a:p>
            <a:r>
              <a:rPr lang="ro-RO" sz="3200" dirty="0" smtClean="0">
                <a:solidFill>
                  <a:schemeClr val="bg1">
                    <a:lumMod val="95000"/>
                  </a:schemeClr>
                </a:solidFill>
              </a:rPr>
              <a:t>	funcția față de care avem dubii nu 	poate fi testat (automat de obicei)</a:t>
            </a:r>
            <a:endParaRPr lang="en-GB" sz="3200" dirty="0">
              <a:solidFill>
                <a:schemeClr val="bg1">
                  <a:lumMod val="95000"/>
                </a:schemeClr>
              </a:solidFill>
            </a:endParaRPr>
          </a:p>
        </p:txBody>
      </p:sp>
      <p:sp>
        <p:nvSpPr>
          <p:cNvPr id="9" name="Rectangle 8"/>
          <p:cNvSpPr/>
          <p:nvPr/>
        </p:nvSpPr>
        <p:spPr>
          <a:xfrm>
            <a:off x="1320372" y="1884220"/>
            <a:ext cx="2438400" cy="4572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p:cNvCxnSpPr>
            <a:stCxn id="5" idx="2"/>
          </p:cNvCxnSpPr>
          <p:nvPr/>
        </p:nvCxnSpPr>
        <p:spPr>
          <a:xfrm rot="5400000">
            <a:off x="3224645" y="890155"/>
            <a:ext cx="762000" cy="1267690"/>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381000"/>
            <a:ext cx="9144000" cy="769441"/>
          </a:xfrm>
          <a:prstGeom prst="rect">
            <a:avLst/>
          </a:prstGeom>
          <a:noFill/>
        </p:spPr>
        <p:txBody>
          <a:bodyPr wrap="square" rtlCol="0">
            <a:spAutoFit/>
          </a:bodyPr>
          <a:lstStyle/>
          <a:p>
            <a:pPr algn="ctr"/>
            <a:r>
              <a:rPr lang="ro-RO" sz="4400" b="1" dirty="0" smtClean="0">
                <a:solidFill>
                  <a:schemeClr val="accent6">
                    <a:lumMod val="75000"/>
                  </a:schemeClr>
                </a:solidFill>
              </a:rPr>
              <a:t>S.  </a:t>
            </a:r>
            <a:r>
              <a:rPr lang="en-US" sz="4400" b="1" dirty="0" smtClean="0">
                <a:solidFill>
                  <a:schemeClr val="accent6">
                    <a:lumMod val="75000"/>
                  </a:schemeClr>
                </a:solidFill>
              </a:rPr>
              <a:t>T</a:t>
            </a:r>
            <a:r>
              <a:rPr lang="ro-RO" sz="4400" b="1" dirty="0" smtClean="0">
                <a:solidFill>
                  <a:schemeClr val="accent6">
                    <a:lumMod val="75000"/>
                  </a:schemeClr>
                </a:solidFill>
              </a:rPr>
              <a:t>.  </a:t>
            </a:r>
            <a:r>
              <a:rPr lang="en-US" sz="4400" b="1" dirty="0" smtClean="0">
                <a:solidFill>
                  <a:schemeClr val="accent6">
                    <a:lumMod val="75000"/>
                  </a:schemeClr>
                </a:solidFill>
              </a:rPr>
              <a:t>U</a:t>
            </a:r>
            <a:r>
              <a:rPr lang="ro-RO" sz="4400" b="1" dirty="0" smtClean="0">
                <a:solidFill>
                  <a:schemeClr val="accent6">
                    <a:lumMod val="75000"/>
                  </a:schemeClr>
                </a:solidFill>
              </a:rPr>
              <a:t>.  </a:t>
            </a:r>
            <a:r>
              <a:rPr lang="en-US" sz="4400" b="1" dirty="0" smtClean="0">
                <a:solidFill>
                  <a:schemeClr val="accent6">
                    <a:lumMod val="75000"/>
                  </a:schemeClr>
                </a:solidFill>
              </a:rPr>
              <a:t>P.  I</a:t>
            </a:r>
            <a:r>
              <a:rPr lang="ro-RO" sz="4400" b="1" dirty="0" smtClean="0">
                <a:solidFill>
                  <a:schemeClr val="accent6">
                    <a:lumMod val="75000"/>
                  </a:schemeClr>
                </a:solidFill>
              </a:rPr>
              <a:t>.  D.</a:t>
            </a:r>
            <a:endParaRPr lang="en-GB" sz="4400" b="1" dirty="0">
              <a:solidFill>
                <a:schemeClr val="accent6">
                  <a:lumMod val="75000"/>
                </a:schemeClr>
              </a:solidFill>
            </a:endParaRPr>
          </a:p>
        </p:txBody>
      </p:sp>
      <p:sp>
        <p:nvSpPr>
          <p:cNvPr id="3" name="Rectangle 2"/>
          <p:cNvSpPr/>
          <p:nvPr/>
        </p:nvSpPr>
        <p:spPr>
          <a:xfrm>
            <a:off x="2590800" y="381000"/>
            <a:ext cx="1239980" cy="762000"/>
          </a:xfrm>
          <a:prstGeom prst="rect">
            <a:avLst/>
          </a:prstGeom>
          <a:solidFill>
            <a:srgbClr val="C000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4648200" y="381000"/>
            <a:ext cx="609600" cy="762000"/>
          </a:xfrm>
          <a:prstGeom prst="rect">
            <a:avLst/>
          </a:prstGeom>
          <a:solidFill>
            <a:srgbClr val="C000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3934690" y="381000"/>
            <a:ext cx="609600"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5347855" y="381000"/>
            <a:ext cx="457200"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5902035" y="381000"/>
            <a:ext cx="609600"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p:cNvCxnSpPr>
            <a:stCxn id="6" idx="2"/>
            <a:endCxn id="20" idx="0"/>
          </p:cNvCxnSpPr>
          <p:nvPr/>
        </p:nvCxnSpPr>
        <p:spPr>
          <a:xfrm rot="5400000">
            <a:off x="3941618" y="1163783"/>
            <a:ext cx="1655620" cy="1614055"/>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057400" y="2743200"/>
            <a:ext cx="7595028" cy="1569660"/>
          </a:xfrm>
          <a:prstGeom prst="rect">
            <a:avLst/>
          </a:prstGeom>
          <a:noFill/>
        </p:spPr>
        <p:txBody>
          <a:bodyPr wrap="square" rtlCol="0">
            <a:spAutoFit/>
          </a:bodyPr>
          <a:lstStyle/>
          <a:p>
            <a:r>
              <a:rPr lang="en-US" sz="3200" dirty="0" err="1" smtClean="0">
                <a:solidFill>
                  <a:schemeClr val="accent6">
                    <a:lumMod val="75000"/>
                  </a:schemeClr>
                </a:solidFill>
              </a:rPr>
              <a:t>Indescriptive</a:t>
            </a:r>
            <a:r>
              <a:rPr lang="en-US" sz="3200" dirty="0" smtClean="0">
                <a:solidFill>
                  <a:schemeClr val="accent6">
                    <a:lumMod val="75000"/>
                  </a:schemeClr>
                </a:solidFill>
              </a:rPr>
              <a:t> naming</a:t>
            </a:r>
            <a:r>
              <a:rPr lang="ro-RO" sz="3200" dirty="0" smtClean="0">
                <a:solidFill>
                  <a:schemeClr val="accent6">
                    <a:lumMod val="75000"/>
                  </a:schemeClr>
                </a:solidFill>
              </a:rPr>
              <a:t>: </a:t>
            </a:r>
          </a:p>
          <a:p>
            <a:r>
              <a:rPr lang="ro-RO" sz="3200" dirty="0" smtClean="0">
                <a:solidFill>
                  <a:schemeClr val="bg1">
                    <a:lumMod val="95000"/>
                  </a:schemeClr>
                </a:solidFill>
              </a:rPr>
              <a:t>	</a:t>
            </a:r>
            <a:r>
              <a:rPr lang="en-US" sz="3200" dirty="0" err="1" smtClean="0">
                <a:solidFill>
                  <a:schemeClr val="bg1">
                    <a:lumMod val="95000"/>
                  </a:schemeClr>
                </a:solidFill>
              </a:rPr>
              <a:t>numele</a:t>
            </a:r>
            <a:r>
              <a:rPr lang="en-US" sz="3200" dirty="0" smtClean="0">
                <a:solidFill>
                  <a:schemeClr val="bg1">
                    <a:lumMod val="95000"/>
                  </a:schemeClr>
                </a:solidFill>
              </a:rPr>
              <a:t> </a:t>
            </a:r>
            <a:r>
              <a:rPr lang="ro-RO" sz="3200" dirty="0" smtClean="0">
                <a:solidFill>
                  <a:schemeClr val="bg1">
                    <a:lumMod val="95000"/>
                  </a:schemeClr>
                </a:solidFill>
              </a:rPr>
              <a:t>funcți</a:t>
            </a:r>
            <a:r>
              <a:rPr lang="en-US" sz="3200" dirty="0" err="1" smtClean="0">
                <a:solidFill>
                  <a:schemeClr val="bg1">
                    <a:lumMod val="95000"/>
                  </a:schemeClr>
                </a:solidFill>
              </a:rPr>
              <a:t>ei</a:t>
            </a:r>
            <a:r>
              <a:rPr lang="en-US" sz="3200" dirty="0" smtClean="0">
                <a:solidFill>
                  <a:schemeClr val="bg1">
                    <a:lumMod val="95000"/>
                  </a:schemeClr>
                </a:solidFill>
              </a:rPr>
              <a:t>, </a:t>
            </a:r>
            <a:r>
              <a:rPr lang="en-US" sz="3200" dirty="0" err="1" smtClean="0">
                <a:solidFill>
                  <a:schemeClr val="bg1">
                    <a:lumMod val="95000"/>
                  </a:schemeClr>
                </a:solidFill>
              </a:rPr>
              <a:t>variabilei</a:t>
            </a:r>
            <a:r>
              <a:rPr lang="en-US" sz="3200" dirty="0" smtClean="0">
                <a:solidFill>
                  <a:schemeClr val="bg1">
                    <a:lumMod val="95000"/>
                  </a:schemeClr>
                </a:solidFill>
              </a:rPr>
              <a:t>, </a:t>
            </a:r>
            <a:r>
              <a:rPr lang="en-US" sz="3200" dirty="0" err="1" smtClean="0">
                <a:solidFill>
                  <a:schemeClr val="bg1">
                    <a:lumMod val="95000"/>
                  </a:schemeClr>
                </a:solidFill>
              </a:rPr>
              <a:t>clasei</a:t>
            </a:r>
            <a:r>
              <a:rPr lang="en-US" sz="3200" dirty="0" smtClean="0">
                <a:solidFill>
                  <a:schemeClr val="bg1">
                    <a:lumMod val="95000"/>
                  </a:schemeClr>
                </a:solidFill>
              </a:rPr>
              <a:t> nu </a:t>
            </a:r>
            <a:r>
              <a:rPr lang="ro-RO" sz="3200" dirty="0" smtClean="0">
                <a:solidFill>
                  <a:schemeClr val="bg1">
                    <a:lumMod val="95000"/>
                  </a:schemeClr>
                </a:solidFill>
              </a:rPr>
              <a:t>	</a:t>
            </a:r>
            <a:r>
              <a:rPr lang="en-US" sz="3200" dirty="0" err="1" smtClean="0">
                <a:solidFill>
                  <a:schemeClr val="bg1">
                    <a:lumMod val="95000"/>
                  </a:schemeClr>
                </a:solidFill>
              </a:rPr>
              <a:t>este</a:t>
            </a:r>
            <a:r>
              <a:rPr lang="en-US" sz="3200" dirty="0" smtClean="0">
                <a:solidFill>
                  <a:schemeClr val="bg1">
                    <a:lumMod val="95000"/>
                  </a:schemeClr>
                </a:solidFill>
              </a:rPr>
              <a:t> </a:t>
            </a:r>
            <a:r>
              <a:rPr lang="en-US" sz="3200" dirty="0" err="1" smtClean="0">
                <a:solidFill>
                  <a:schemeClr val="bg1">
                    <a:lumMod val="95000"/>
                  </a:schemeClr>
                </a:solidFill>
              </a:rPr>
              <a:t>descriptiv</a:t>
            </a:r>
            <a:r>
              <a:rPr lang="ro-RO" sz="3200" dirty="0" smtClean="0">
                <a:solidFill>
                  <a:schemeClr val="bg1">
                    <a:lumMod val="95000"/>
                  </a:schemeClr>
                </a:solidFill>
              </a:rPr>
              <a:t>ă</a:t>
            </a:r>
            <a:endParaRPr lang="en-GB" sz="3200" dirty="0">
              <a:solidFill>
                <a:schemeClr val="bg1">
                  <a:lumMod val="95000"/>
                </a:schemeClr>
              </a:solidFill>
            </a:endParaRPr>
          </a:p>
        </p:txBody>
      </p:sp>
      <p:sp>
        <p:nvSpPr>
          <p:cNvPr id="20" name="Rectangle 19"/>
          <p:cNvSpPr/>
          <p:nvPr/>
        </p:nvSpPr>
        <p:spPr>
          <a:xfrm>
            <a:off x="2057400" y="2798620"/>
            <a:ext cx="3810000" cy="4572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381000"/>
            <a:ext cx="9144000" cy="769441"/>
          </a:xfrm>
          <a:prstGeom prst="rect">
            <a:avLst/>
          </a:prstGeom>
          <a:noFill/>
        </p:spPr>
        <p:txBody>
          <a:bodyPr wrap="square" rtlCol="0">
            <a:spAutoFit/>
          </a:bodyPr>
          <a:lstStyle/>
          <a:p>
            <a:pPr algn="ctr"/>
            <a:r>
              <a:rPr lang="ro-RO" sz="4400" b="1" dirty="0" smtClean="0">
                <a:solidFill>
                  <a:schemeClr val="accent6">
                    <a:lumMod val="75000"/>
                  </a:schemeClr>
                </a:solidFill>
              </a:rPr>
              <a:t>S.  </a:t>
            </a:r>
            <a:r>
              <a:rPr lang="en-US" sz="4400" b="1" dirty="0" smtClean="0">
                <a:solidFill>
                  <a:schemeClr val="accent6">
                    <a:lumMod val="75000"/>
                  </a:schemeClr>
                </a:solidFill>
              </a:rPr>
              <a:t>T</a:t>
            </a:r>
            <a:r>
              <a:rPr lang="ro-RO" sz="4400" b="1" dirty="0" smtClean="0">
                <a:solidFill>
                  <a:schemeClr val="accent6">
                    <a:lumMod val="75000"/>
                  </a:schemeClr>
                </a:solidFill>
              </a:rPr>
              <a:t>.  </a:t>
            </a:r>
            <a:r>
              <a:rPr lang="en-US" sz="4400" b="1" dirty="0" smtClean="0">
                <a:solidFill>
                  <a:schemeClr val="accent6">
                    <a:lumMod val="75000"/>
                  </a:schemeClr>
                </a:solidFill>
              </a:rPr>
              <a:t>U</a:t>
            </a:r>
            <a:r>
              <a:rPr lang="ro-RO" sz="4400" b="1" dirty="0" smtClean="0">
                <a:solidFill>
                  <a:schemeClr val="accent6">
                    <a:lumMod val="75000"/>
                  </a:schemeClr>
                </a:solidFill>
              </a:rPr>
              <a:t>.  </a:t>
            </a:r>
            <a:r>
              <a:rPr lang="en-US" sz="4400" b="1" dirty="0" smtClean="0">
                <a:solidFill>
                  <a:schemeClr val="accent6">
                    <a:lumMod val="75000"/>
                  </a:schemeClr>
                </a:solidFill>
              </a:rPr>
              <a:t>P.  I</a:t>
            </a:r>
            <a:r>
              <a:rPr lang="ro-RO" sz="4400" b="1" dirty="0" smtClean="0">
                <a:solidFill>
                  <a:schemeClr val="accent6">
                    <a:lumMod val="75000"/>
                  </a:schemeClr>
                </a:solidFill>
              </a:rPr>
              <a:t>.  D.</a:t>
            </a:r>
            <a:endParaRPr lang="en-GB" sz="4400" b="1" dirty="0">
              <a:solidFill>
                <a:schemeClr val="accent6">
                  <a:lumMod val="75000"/>
                </a:schemeClr>
              </a:solidFill>
            </a:endParaRPr>
          </a:p>
        </p:txBody>
      </p:sp>
      <p:sp>
        <p:nvSpPr>
          <p:cNvPr id="3" name="Rectangle 2"/>
          <p:cNvSpPr/>
          <p:nvPr/>
        </p:nvSpPr>
        <p:spPr>
          <a:xfrm>
            <a:off x="2590800" y="381000"/>
            <a:ext cx="1239980" cy="762000"/>
          </a:xfrm>
          <a:prstGeom prst="rect">
            <a:avLst/>
          </a:prstGeom>
          <a:solidFill>
            <a:srgbClr val="C000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4648200" y="381000"/>
            <a:ext cx="609600" cy="762000"/>
          </a:xfrm>
          <a:prstGeom prst="rect">
            <a:avLst/>
          </a:prstGeom>
          <a:solidFill>
            <a:srgbClr val="C000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3934690" y="381000"/>
            <a:ext cx="609600"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5347855" y="381000"/>
            <a:ext cx="457200"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5902035" y="381000"/>
            <a:ext cx="609600"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p:cNvCxnSpPr>
            <a:stCxn id="7" idx="2"/>
            <a:endCxn id="20" idx="0"/>
          </p:cNvCxnSpPr>
          <p:nvPr/>
        </p:nvCxnSpPr>
        <p:spPr>
          <a:xfrm rot="5400000">
            <a:off x="3894858" y="1324843"/>
            <a:ext cx="2493820" cy="2130134"/>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971800" y="3581400"/>
            <a:ext cx="7959439" cy="1077218"/>
          </a:xfrm>
          <a:prstGeom prst="rect">
            <a:avLst/>
          </a:prstGeom>
          <a:noFill/>
        </p:spPr>
        <p:txBody>
          <a:bodyPr wrap="square" rtlCol="0">
            <a:spAutoFit/>
          </a:bodyPr>
          <a:lstStyle/>
          <a:p>
            <a:r>
              <a:rPr lang="en-US" sz="3200" dirty="0" smtClean="0">
                <a:solidFill>
                  <a:schemeClr val="accent6">
                    <a:lumMod val="75000"/>
                  </a:schemeClr>
                </a:solidFill>
              </a:rPr>
              <a:t>Duplication</a:t>
            </a:r>
            <a:r>
              <a:rPr lang="ro-RO" sz="3200" dirty="0" smtClean="0">
                <a:solidFill>
                  <a:schemeClr val="accent6">
                    <a:lumMod val="75000"/>
                  </a:schemeClr>
                </a:solidFill>
              </a:rPr>
              <a:t>: </a:t>
            </a:r>
          </a:p>
          <a:p>
            <a:r>
              <a:rPr lang="ro-RO" sz="3200" dirty="0" smtClean="0">
                <a:solidFill>
                  <a:schemeClr val="bg1">
                    <a:lumMod val="95000"/>
                  </a:schemeClr>
                </a:solidFill>
              </a:rPr>
              <a:t>	</a:t>
            </a:r>
            <a:r>
              <a:rPr lang="en-US" sz="3200" dirty="0" err="1" smtClean="0">
                <a:solidFill>
                  <a:schemeClr val="bg1">
                    <a:lumMod val="95000"/>
                  </a:schemeClr>
                </a:solidFill>
              </a:rPr>
              <a:t>avem</a:t>
            </a:r>
            <a:r>
              <a:rPr lang="en-US" sz="3200" dirty="0" smtClean="0">
                <a:solidFill>
                  <a:schemeClr val="bg1">
                    <a:lumMod val="95000"/>
                  </a:schemeClr>
                </a:solidFill>
              </a:rPr>
              <a:t> cod </a:t>
            </a:r>
            <a:r>
              <a:rPr lang="en-US" sz="3200" dirty="0" err="1" smtClean="0">
                <a:solidFill>
                  <a:schemeClr val="bg1">
                    <a:lumMod val="95000"/>
                  </a:schemeClr>
                </a:solidFill>
              </a:rPr>
              <a:t>duplicat</a:t>
            </a:r>
            <a:r>
              <a:rPr lang="en-US" sz="3200" dirty="0" smtClean="0">
                <a:solidFill>
                  <a:schemeClr val="bg1">
                    <a:lumMod val="95000"/>
                  </a:schemeClr>
                </a:solidFill>
              </a:rPr>
              <a:t> </a:t>
            </a:r>
            <a:r>
              <a:rPr lang="ro-RO" sz="3200" dirty="0" smtClean="0">
                <a:solidFill>
                  <a:schemeClr val="bg1">
                    <a:lumMod val="95000"/>
                  </a:schemeClr>
                </a:solidFill>
              </a:rPr>
              <a:t>în aplicație</a:t>
            </a:r>
            <a:endParaRPr lang="en-GB" sz="3200" dirty="0">
              <a:solidFill>
                <a:schemeClr val="bg1">
                  <a:lumMod val="95000"/>
                </a:schemeClr>
              </a:solidFill>
            </a:endParaRPr>
          </a:p>
        </p:txBody>
      </p:sp>
      <p:sp>
        <p:nvSpPr>
          <p:cNvPr id="20" name="Rectangle 19"/>
          <p:cNvSpPr/>
          <p:nvPr/>
        </p:nvSpPr>
        <p:spPr>
          <a:xfrm>
            <a:off x="2971801" y="3636820"/>
            <a:ext cx="2209800" cy="4572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609600" y="5486400"/>
            <a:ext cx="4043928" cy="584775"/>
          </a:xfrm>
          <a:prstGeom prst="rect">
            <a:avLst/>
          </a:prstGeom>
          <a:noFill/>
        </p:spPr>
        <p:txBody>
          <a:bodyPr wrap="none" rtlCol="0">
            <a:spAutoFit/>
          </a:bodyPr>
          <a:lstStyle/>
          <a:p>
            <a:r>
              <a:rPr lang="ro-RO" sz="3200" dirty="0" smtClean="0">
                <a:solidFill>
                  <a:schemeClr val="accent6">
                    <a:lumMod val="75000"/>
                  </a:schemeClr>
                </a:solidFill>
              </a:rPr>
              <a:t>DIE</a:t>
            </a:r>
            <a:r>
              <a:rPr lang="ro-RO" sz="3200" dirty="0" smtClean="0">
                <a:solidFill>
                  <a:schemeClr val="bg1">
                    <a:lumMod val="95000"/>
                  </a:schemeClr>
                </a:solidFill>
              </a:rPr>
              <a:t> – </a:t>
            </a:r>
            <a:r>
              <a:rPr lang="ro-RO" sz="3200" dirty="0" smtClean="0">
                <a:solidFill>
                  <a:schemeClr val="accent6">
                    <a:lumMod val="75000"/>
                  </a:schemeClr>
                </a:solidFill>
              </a:rPr>
              <a:t>D</a:t>
            </a:r>
            <a:r>
              <a:rPr lang="ro-RO" sz="3200" dirty="0" smtClean="0">
                <a:solidFill>
                  <a:schemeClr val="bg1">
                    <a:lumMod val="95000"/>
                  </a:schemeClr>
                </a:solidFill>
              </a:rPr>
              <a:t>uplication </a:t>
            </a:r>
            <a:r>
              <a:rPr lang="ro-RO" sz="3200" dirty="0" smtClean="0">
                <a:solidFill>
                  <a:schemeClr val="accent6">
                    <a:lumMod val="75000"/>
                  </a:schemeClr>
                </a:solidFill>
              </a:rPr>
              <a:t>I</a:t>
            </a:r>
            <a:r>
              <a:rPr lang="ro-RO" sz="3200" dirty="0" smtClean="0">
                <a:solidFill>
                  <a:schemeClr val="bg1">
                    <a:lumMod val="95000"/>
                  </a:schemeClr>
                </a:solidFill>
              </a:rPr>
              <a:t>s </a:t>
            </a:r>
            <a:r>
              <a:rPr lang="ro-RO" sz="3200" dirty="0" smtClean="0">
                <a:solidFill>
                  <a:schemeClr val="accent6">
                    <a:lumMod val="75000"/>
                  </a:schemeClr>
                </a:solidFill>
              </a:rPr>
              <a:t>E</a:t>
            </a:r>
            <a:r>
              <a:rPr lang="ro-RO" sz="3200" dirty="0" smtClean="0">
                <a:solidFill>
                  <a:schemeClr val="bg1">
                    <a:lumMod val="95000"/>
                  </a:schemeClr>
                </a:solidFill>
              </a:rPr>
              <a:t>vil</a:t>
            </a:r>
            <a:endParaRPr lang="en-GB" sz="32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914400" y="2133600"/>
            <a:ext cx="6343650" cy="466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28600"/>
            <a:ext cx="9144000" cy="1015663"/>
          </a:xfrm>
          <a:prstGeom prst="rect">
            <a:avLst/>
          </a:prstGeom>
          <a:noFill/>
        </p:spPr>
        <p:txBody>
          <a:bodyPr wrap="square" rtlCol="0">
            <a:spAutoFit/>
          </a:bodyPr>
          <a:lstStyle/>
          <a:p>
            <a:pPr algn="ctr"/>
            <a:r>
              <a:rPr lang="ro-RO" sz="6000" dirty="0" smtClean="0">
                <a:solidFill>
                  <a:schemeClr val="accent6">
                    <a:lumMod val="75000"/>
                  </a:schemeClr>
                </a:solidFill>
              </a:rPr>
              <a:t>K.I.S.S.</a:t>
            </a:r>
            <a:endParaRPr lang="en-GB" sz="6000" dirty="0">
              <a:solidFill>
                <a:schemeClr val="accent6">
                  <a:lumMod val="75000"/>
                </a:schemeClr>
              </a:solidFill>
            </a:endParaRPr>
          </a:p>
        </p:txBody>
      </p:sp>
      <p:sp>
        <p:nvSpPr>
          <p:cNvPr id="3" name="TextBox 2"/>
          <p:cNvSpPr txBox="1"/>
          <p:nvPr/>
        </p:nvSpPr>
        <p:spPr>
          <a:xfrm>
            <a:off x="0" y="1676400"/>
            <a:ext cx="9144000" cy="769441"/>
          </a:xfrm>
          <a:prstGeom prst="rect">
            <a:avLst/>
          </a:prstGeom>
          <a:noFill/>
        </p:spPr>
        <p:txBody>
          <a:bodyPr wrap="square" rtlCol="0">
            <a:spAutoFit/>
          </a:bodyPr>
          <a:lstStyle/>
          <a:p>
            <a:pPr algn="ctr"/>
            <a:r>
              <a:rPr lang="ro-RO" sz="4400" dirty="0" smtClean="0">
                <a:solidFill>
                  <a:schemeClr val="accent6">
                    <a:lumMod val="75000"/>
                  </a:schemeClr>
                </a:solidFill>
              </a:rPr>
              <a:t>K</a:t>
            </a:r>
            <a:r>
              <a:rPr lang="ro-RO" sz="4400" dirty="0" smtClean="0">
                <a:solidFill>
                  <a:schemeClr val="bg1">
                    <a:lumMod val="95000"/>
                  </a:schemeClr>
                </a:solidFill>
              </a:rPr>
              <a:t>eep </a:t>
            </a:r>
            <a:r>
              <a:rPr lang="ro-RO" sz="4400" dirty="0" smtClean="0">
                <a:solidFill>
                  <a:schemeClr val="accent6">
                    <a:lumMod val="75000"/>
                  </a:schemeClr>
                </a:solidFill>
              </a:rPr>
              <a:t>i</a:t>
            </a:r>
            <a:r>
              <a:rPr lang="ro-RO" sz="4400" dirty="0" smtClean="0">
                <a:solidFill>
                  <a:schemeClr val="bg1">
                    <a:lumMod val="95000"/>
                  </a:schemeClr>
                </a:solidFill>
              </a:rPr>
              <a:t>t </a:t>
            </a:r>
            <a:r>
              <a:rPr lang="ro-RO" sz="4400" dirty="0" smtClean="0">
                <a:solidFill>
                  <a:schemeClr val="accent6">
                    <a:lumMod val="75000"/>
                  </a:schemeClr>
                </a:solidFill>
              </a:rPr>
              <a:t>s</a:t>
            </a:r>
            <a:r>
              <a:rPr lang="ro-RO" sz="4400" dirty="0" smtClean="0">
                <a:solidFill>
                  <a:schemeClr val="bg1">
                    <a:lumMod val="95000"/>
                  </a:schemeClr>
                </a:solidFill>
              </a:rPr>
              <a:t>imple, </a:t>
            </a:r>
            <a:r>
              <a:rPr lang="ro-RO" sz="4400" dirty="0" smtClean="0">
                <a:solidFill>
                  <a:schemeClr val="accent6">
                    <a:lumMod val="75000"/>
                  </a:schemeClr>
                </a:solidFill>
              </a:rPr>
              <a:t>s</a:t>
            </a:r>
            <a:r>
              <a:rPr lang="ro-RO" sz="4400" dirty="0" smtClean="0">
                <a:solidFill>
                  <a:schemeClr val="bg1">
                    <a:lumMod val="95000"/>
                  </a:schemeClr>
                </a:solidFill>
              </a:rPr>
              <a:t>tupid</a:t>
            </a:r>
            <a:endParaRPr lang="en-GB" sz="4400" dirty="0">
              <a:solidFill>
                <a:schemeClr val="bg1">
                  <a:lumMod val="95000"/>
                </a:schemeClr>
              </a:solidFill>
            </a:endParaRPr>
          </a:p>
        </p:txBody>
      </p:sp>
      <p:sp>
        <p:nvSpPr>
          <p:cNvPr id="4" name="Rectangle 3"/>
          <p:cNvSpPr/>
          <p:nvPr/>
        </p:nvSpPr>
        <p:spPr>
          <a:xfrm>
            <a:off x="0" y="3810000"/>
            <a:ext cx="9144000" cy="1569660"/>
          </a:xfrm>
          <a:prstGeom prst="rect">
            <a:avLst/>
          </a:prstGeom>
        </p:spPr>
        <p:txBody>
          <a:bodyPr wrap="square">
            <a:spAutoFit/>
          </a:bodyPr>
          <a:lstStyle/>
          <a:p>
            <a:pPr algn="ctr"/>
            <a:r>
              <a:rPr lang="en-US" sz="3200" i="1" dirty="0" smtClean="0">
                <a:solidFill>
                  <a:schemeClr val="accent1">
                    <a:lumMod val="40000"/>
                    <a:lumOff val="60000"/>
                  </a:schemeClr>
                </a:solidFill>
              </a:rPr>
              <a:t>“Simple, clear purpose and principles give rise to complex and intelligent behavior. Complex rules and regulations give rise to simple and stupid behavior.”</a:t>
            </a:r>
            <a:endParaRPr lang="en-GB" sz="3200" dirty="0">
              <a:solidFill>
                <a:schemeClr val="accent1">
                  <a:lumMod val="40000"/>
                  <a:lumOff val="60000"/>
                </a:schemeClr>
              </a:solidFill>
            </a:endParaRPr>
          </a:p>
        </p:txBody>
      </p:sp>
      <p:sp>
        <p:nvSpPr>
          <p:cNvPr id="5" name="Rectangle 4"/>
          <p:cNvSpPr/>
          <p:nvPr/>
        </p:nvSpPr>
        <p:spPr>
          <a:xfrm>
            <a:off x="4495800" y="5638800"/>
            <a:ext cx="4350871" cy="584775"/>
          </a:xfrm>
          <a:prstGeom prst="rect">
            <a:avLst/>
          </a:prstGeom>
        </p:spPr>
        <p:txBody>
          <a:bodyPr wrap="none">
            <a:spAutoFit/>
          </a:bodyPr>
          <a:lstStyle/>
          <a:p>
            <a:r>
              <a:rPr lang="en-GB" sz="3200" dirty="0" smtClean="0">
                <a:solidFill>
                  <a:schemeClr val="accent1">
                    <a:lumMod val="60000"/>
                    <a:lumOff val="40000"/>
                  </a:schemeClr>
                </a:solidFill>
              </a:rPr>
              <a:t>---- Dee Hock (VISA, CEO)</a:t>
            </a:r>
            <a:endParaRPr lang="en-GB" sz="3200" dirty="0">
              <a:solidFill>
                <a:schemeClr val="accent1">
                  <a:lumMod val="60000"/>
                  <a:lumOff val="40000"/>
                </a:schemeClr>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3" name="Straight Connector 2"/>
          <p:cNvCxnSpPr/>
          <p:nvPr/>
        </p:nvCxnSpPr>
        <p:spPr>
          <a:xfrm rot="5400000">
            <a:off x="1371600" y="3352800"/>
            <a:ext cx="5943600" cy="0"/>
          </a:xfrm>
          <a:prstGeom prst="line">
            <a:avLst/>
          </a:prstGeom>
          <a:ln w="95250">
            <a:solidFill>
              <a:schemeClr val="tx2">
                <a:lumMod val="60000"/>
                <a:lumOff val="40000"/>
              </a:schemeClr>
            </a:solidFill>
            <a:headEnd type="none"/>
            <a:tailEnd type="none"/>
          </a:ln>
          <a:effectLst>
            <a:outerShdw blurRad="38100" dist="88900" sx="103000" sy="103000" algn="tl" rotWithShape="0">
              <a:schemeClr val="tx1">
                <a:alpha val="86000"/>
              </a:schemeClr>
            </a:out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04800" y="117693"/>
            <a:ext cx="3657600" cy="6370975"/>
          </a:xfrm>
          <a:prstGeom prst="rect">
            <a:avLst/>
          </a:prstGeom>
          <a:noFill/>
        </p:spPr>
        <p:txBody>
          <a:bodyPr wrap="square" rtlCol="0">
            <a:spAutoFit/>
          </a:bodyPr>
          <a:lstStyle/>
          <a:p>
            <a:r>
              <a:rPr lang="ro-RO" sz="2400" dirty="0" smtClean="0">
                <a:solidFill>
                  <a:schemeClr val="bg1">
                    <a:lumMod val="95000"/>
                  </a:schemeClr>
                </a:solidFill>
              </a:rPr>
              <a:t>0 - C</a:t>
            </a:r>
          </a:p>
          <a:p>
            <a:r>
              <a:rPr lang="ro-RO" sz="2400" dirty="0" smtClean="0">
                <a:solidFill>
                  <a:schemeClr val="bg1">
                    <a:lumMod val="95000"/>
                  </a:schemeClr>
                </a:solidFill>
              </a:rPr>
              <a:t>1 – </a:t>
            </a:r>
            <a:r>
              <a:rPr lang="en-US" sz="2400" dirty="0" smtClean="0">
                <a:solidFill>
                  <a:schemeClr val="bg1">
                    <a:lumMod val="95000"/>
                  </a:schemeClr>
                </a:solidFill>
              </a:rPr>
              <a:t>a</a:t>
            </a:r>
            <a:r>
              <a:rPr lang="ro-RO" sz="2400" dirty="0" smtClean="0">
                <a:solidFill>
                  <a:schemeClr val="bg1">
                    <a:lumMod val="95000"/>
                  </a:schemeClr>
                </a:solidFill>
              </a:rPr>
              <a:t>Ță</a:t>
            </a:r>
          </a:p>
          <a:p>
            <a:r>
              <a:rPr lang="ro-RO" sz="2400" dirty="0" smtClean="0">
                <a:solidFill>
                  <a:schemeClr val="bg1">
                    <a:lumMod val="95000"/>
                  </a:schemeClr>
                </a:solidFill>
              </a:rPr>
              <a:t>2 – Duel</a:t>
            </a:r>
          </a:p>
          <a:p>
            <a:r>
              <a:rPr lang="ro-RO" sz="2400" dirty="0" smtClean="0">
                <a:solidFill>
                  <a:schemeClr val="bg1">
                    <a:lumMod val="95000"/>
                  </a:schemeClr>
                </a:solidFill>
              </a:rPr>
              <a:t>3 – Boa</a:t>
            </a:r>
          </a:p>
          <a:p>
            <a:r>
              <a:rPr lang="ro-RO" sz="2400" dirty="0" smtClean="0">
                <a:solidFill>
                  <a:schemeClr val="bg1">
                    <a:lumMod val="95000"/>
                  </a:schemeClr>
                </a:solidFill>
              </a:rPr>
              <a:t>4 – Rio</a:t>
            </a:r>
          </a:p>
          <a:p>
            <a:r>
              <a:rPr lang="ro-RO" sz="2400" dirty="0" smtClean="0">
                <a:solidFill>
                  <a:schemeClr val="bg1">
                    <a:lumMod val="95000"/>
                  </a:schemeClr>
                </a:solidFill>
              </a:rPr>
              <a:t>5 – Leu</a:t>
            </a:r>
          </a:p>
          <a:p>
            <a:r>
              <a:rPr lang="ro-RO" sz="2400" dirty="0" smtClean="0">
                <a:solidFill>
                  <a:schemeClr val="bg1">
                    <a:lumMod val="95000"/>
                  </a:schemeClr>
                </a:solidFill>
              </a:rPr>
              <a:t>6 – zeN</a:t>
            </a:r>
          </a:p>
          <a:p>
            <a:r>
              <a:rPr lang="ro-RO" sz="2400" dirty="0" smtClean="0">
                <a:solidFill>
                  <a:schemeClr val="bg1">
                    <a:lumMod val="95000"/>
                  </a:schemeClr>
                </a:solidFill>
              </a:rPr>
              <a:t>7 – Miau</a:t>
            </a:r>
          </a:p>
          <a:p>
            <a:r>
              <a:rPr lang="ro-RO" sz="2400" dirty="0" smtClean="0">
                <a:solidFill>
                  <a:schemeClr val="bg1">
                    <a:lumMod val="95000"/>
                  </a:schemeClr>
                </a:solidFill>
              </a:rPr>
              <a:t>8 – Șef </a:t>
            </a:r>
          </a:p>
          <a:p>
            <a:r>
              <a:rPr lang="ro-RO" sz="2400" dirty="0" smtClean="0">
                <a:solidFill>
                  <a:schemeClr val="bg1">
                    <a:lumMod val="95000"/>
                  </a:schemeClr>
                </a:solidFill>
              </a:rPr>
              <a:t>9 – </a:t>
            </a:r>
            <a:r>
              <a:rPr lang="en-US" sz="2400" dirty="0" err="1" smtClean="0">
                <a:solidFill>
                  <a:schemeClr val="bg1">
                    <a:lumMod val="95000"/>
                  </a:schemeClr>
                </a:solidFill>
              </a:rPr>
              <a:t>aP</a:t>
            </a:r>
            <a:r>
              <a:rPr lang="ro-RO" sz="2400" dirty="0" smtClean="0">
                <a:solidFill>
                  <a:schemeClr val="bg1">
                    <a:lumMod val="95000"/>
                  </a:schemeClr>
                </a:solidFill>
              </a:rPr>
              <a:t>ă</a:t>
            </a:r>
          </a:p>
          <a:p>
            <a:r>
              <a:rPr lang="ro-RO" sz="2400" dirty="0" smtClean="0">
                <a:solidFill>
                  <a:schemeClr val="bg1">
                    <a:lumMod val="95000"/>
                  </a:schemeClr>
                </a:solidFill>
              </a:rPr>
              <a:t>10 – ȚuiCă</a:t>
            </a:r>
            <a:endParaRPr lang="en-US" sz="2400" dirty="0" smtClean="0">
              <a:solidFill>
                <a:schemeClr val="bg1">
                  <a:lumMod val="95000"/>
                </a:schemeClr>
              </a:solidFill>
            </a:endParaRPr>
          </a:p>
          <a:p>
            <a:r>
              <a:rPr lang="en-US" sz="2400" dirty="0" smtClean="0">
                <a:solidFill>
                  <a:schemeClr val="bg1">
                    <a:lumMod val="95000"/>
                  </a:schemeClr>
                </a:solidFill>
              </a:rPr>
              <a:t>11 –</a:t>
            </a:r>
            <a:r>
              <a:rPr lang="ro-RO" sz="2400" dirty="0" smtClean="0">
                <a:solidFill>
                  <a:schemeClr val="bg1">
                    <a:lumMod val="95000"/>
                  </a:schemeClr>
                </a:solidFill>
              </a:rPr>
              <a:t> TaTi</a:t>
            </a:r>
            <a:endParaRPr lang="en-US" sz="2400" dirty="0" smtClean="0">
              <a:solidFill>
                <a:schemeClr val="bg1">
                  <a:lumMod val="95000"/>
                </a:schemeClr>
              </a:solidFill>
            </a:endParaRPr>
          </a:p>
          <a:p>
            <a:r>
              <a:rPr lang="en-US" sz="2400" dirty="0" smtClean="0">
                <a:solidFill>
                  <a:schemeClr val="bg1">
                    <a:lumMod val="95000"/>
                  </a:schemeClr>
                </a:solidFill>
              </a:rPr>
              <a:t>12 – </a:t>
            </a:r>
            <a:r>
              <a:rPr lang="ro-RO" sz="2400" dirty="0" smtClean="0">
                <a:solidFill>
                  <a:schemeClr val="bg1">
                    <a:lumMod val="95000"/>
                  </a:schemeClr>
                </a:solidFill>
              </a:rPr>
              <a:t>TeDdy (Teddy Bear)</a:t>
            </a:r>
          </a:p>
          <a:p>
            <a:r>
              <a:rPr lang="ro-RO" sz="2400" dirty="0" smtClean="0">
                <a:solidFill>
                  <a:schemeClr val="bg1">
                    <a:lumMod val="95000"/>
                  </a:schemeClr>
                </a:solidFill>
              </a:rPr>
              <a:t>13 – ToBă</a:t>
            </a:r>
          </a:p>
          <a:p>
            <a:r>
              <a:rPr lang="ro-RO" sz="2400" dirty="0" smtClean="0">
                <a:solidFill>
                  <a:schemeClr val="bg1">
                    <a:lumMod val="95000"/>
                  </a:schemeClr>
                </a:solidFill>
              </a:rPr>
              <a:t>14 – </a:t>
            </a:r>
            <a:r>
              <a:rPr lang="en-US" sz="2400" dirty="0" err="1" smtClean="0">
                <a:solidFill>
                  <a:schemeClr val="bg1">
                    <a:lumMod val="95000"/>
                  </a:schemeClr>
                </a:solidFill>
              </a:rPr>
              <a:t>TRon</a:t>
            </a:r>
            <a:endParaRPr lang="en-US" sz="2400" dirty="0" smtClean="0">
              <a:solidFill>
                <a:schemeClr val="bg1">
                  <a:lumMod val="95000"/>
                </a:schemeClr>
              </a:solidFill>
            </a:endParaRPr>
          </a:p>
          <a:p>
            <a:r>
              <a:rPr lang="en-US" sz="2400" dirty="0" smtClean="0">
                <a:solidFill>
                  <a:schemeClr val="bg1">
                    <a:lumMod val="95000"/>
                  </a:schemeClr>
                </a:solidFill>
              </a:rPr>
              <a:t>15 – </a:t>
            </a:r>
            <a:r>
              <a:rPr lang="ro-RO" sz="2400" dirty="0" smtClean="0">
                <a:solidFill>
                  <a:schemeClr val="bg1">
                    <a:lumMod val="95000"/>
                  </a:schemeClr>
                </a:solidFill>
              </a:rPr>
              <a:t>i</a:t>
            </a:r>
            <a:r>
              <a:rPr lang="en-US" sz="2400" dirty="0" smtClean="0">
                <a:solidFill>
                  <a:schemeClr val="bg1">
                    <a:lumMod val="95000"/>
                  </a:schemeClr>
                </a:solidFill>
              </a:rPr>
              <a:t>T</a:t>
            </a:r>
            <a:r>
              <a:rPr lang="ro-RO" sz="2400" dirty="0" smtClean="0">
                <a:solidFill>
                  <a:schemeClr val="bg1">
                    <a:lumMod val="95000"/>
                  </a:schemeClr>
                </a:solidFill>
              </a:rPr>
              <a:t>a</a:t>
            </a:r>
            <a:r>
              <a:rPr lang="en-US" sz="2400" dirty="0" smtClean="0">
                <a:solidFill>
                  <a:schemeClr val="bg1">
                    <a:lumMod val="95000"/>
                  </a:schemeClr>
                </a:solidFill>
              </a:rPr>
              <a:t>L</a:t>
            </a:r>
            <a:r>
              <a:rPr lang="ro-RO" sz="2400" dirty="0" smtClean="0">
                <a:solidFill>
                  <a:schemeClr val="bg1">
                    <a:lumMod val="95000"/>
                  </a:schemeClr>
                </a:solidFill>
              </a:rPr>
              <a:t>ia</a:t>
            </a:r>
            <a:endParaRPr lang="en-US" sz="2400" dirty="0" smtClean="0">
              <a:solidFill>
                <a:schemeClr val="bg1">
                  <a:lumMod val="95000"/>
                </a:schemeClr>
              </a:solidFill>
            </a:endParaRPr>
          </a:p>
          <a:p>
            <a:r>
              <a:rPr lang="en-US" sz="2400" dirty="0" smtClean="0">
                <a:solidFill>
                  <a:schemeClr val="bg1">
                    <a:lumMod val="95000"/>
                  </a:schemeClr>
                </a:solidFill>
              </a:rPr>
              <a:t>…..</a:t>
            </a:r>
          </a:p>
        </p:txBody>
      </p:sp>
      <p:sp>
        <p:nvSpPr>
          <p:cNvPr id="5" name="TextBox 4"/>
          <p:cNvSpPr txBox="1"/>
          <p:nvPr/>
        </p:nvSpPr>
        <p:spPr>
          <a:xfrm>
            <a:off x="5334000" y="228600"/>
            <a:ext cx="3200400" cy="6370975"/>
          </a:xfrm>
          <a:prstGeom prst="rect">
            <a:avLst/>
          </a:prstGeom>
          <a:noFill/>
        </p:spPr>
        <p:txBody>
          <a:bodyPr wrap="square" rtlCol="0">
            <a:spAutoFit/>
          </a:bodyPr>
          <a:lstStyle/>
          <a:p>
            <a:r>
              <a:rPr lang="ro-RO" sz="2400" dirty="0" smtClean="0">
                <a:solidFill>
                  <a:schemeClr val="bg1">
                    <a:lumMod val="95000"/>
                  </a:schemeClr>
                </a:solidFill>
              </a:rPr>
              <a:t>0 - C</a:t>
            </a:r>
          </a:p>
          <a:p>
            <a:r>
              <a:rPr lang="ro-RO" sz="2400" dirty="0" smtClean="0">
                <a:solidFill>
                  <a:schemeClr val="bg1">
                    <a:lumMod val="95000"/>
                  </a:schemeClr>
                </a:solidFill>
              </a:rPr>
              <a:t>1 – Tea</a:t>
            </a:r>
          </a:p>
          <a:p>
            <a:r>
              <a:rPr lang="ro-RO" sz="2400" dirty="0" smtClean="0">
                <a:solidFill>
                  <a:schemeClr val="bg1">
                    <a:lumMod val="95000"/>
                  </a:schemeClr>
                </a:solidFill>
              </a:rPr>
              <a:t>2 – Du</a:t>
            </a:r>
            <a:r>
              <a:rPr lang="en-US" sz="2400" dirty="0" smtClean="0">
                <a:solidFill>
                  <a:schemeClr val="bg1">
                    <a:lumMod val="95000"/>
                  </a:schemeClr>
                </a:solidFill>
              </a:rPr>
              <a:t>ó</a:t>
            </a:r>
            <a:endParaRPr lang="ro-RO" sz="2400" dirty="0" smtClean="0">
              <a:solidFill>
                <a:schemeClr val="bg1">
                  <a:lumMod val="95000"/>
                </a:schemeClr>
              </a:solidFill>
            </a:endParaRPr>
          </a:p>
          <a:p>
            <a:r>
              <a:rPr lang="ro-RO" sz="2400" dirty="0" smtClean="0">
                <a:solidFill>
                  <a:schemeClr val="bg1">
                    <a:lumMod val="95000"/>
                  </a:schemeClr>
                </a:solidFill>
              </a:rPr>
              <a:t>3 – Boa</a:t>
            </a:r>
          </a:p>
          <a:p>
            <a:r>
              <a:rPr lang="ro-RO" sz="2400" dirty="0" smtClean="0">
                <a:solidFill>
                  <a:schemeClr val="bg1">
                    <a:lumMod val="95000"/>
                  </a:schemeClr>
                </a:solidFill>
              </a:rPr>
              <a:t>4 – Ri</a:t>
            </a:r>
            <a:r>
              <a:rPr lang="en-US" sz="2400" dirty="0" smtClean="0">
                <a:solidFill>
                  <a:schemeClr val="bg1">
                    <a:lumMod val="95000"/>
                  </a:schemeClr>
                </a:solidFill>
              </a:rPr>
              <a:t>o</a:t>
            </a:r>
            <a:endParaRPr lang="ro-RO" sz="2400" dirty="0" smtClean="0">
              <a:solidFill>
                <a:schemeClr val="bg1">
                  <a:lumMod val="95000"/>
                </a:schemeClr>
              </a:solidFill>
            </a:endParaRPr>
          </a:p>
          <a:p>
            <a:r>
              <a:rPr lang="ro-RO" sz="2400" dirty="0" smtClean="0">
                <a:solidFill>
                  <a:schemeClr val="bg1">
                    <a:lumMod val="95000"/>
                  </a:schemeClr>
                </a:solidFill>
              </a:rPr>
              <a:t>5 – </a:t>
            </a:r>
            <a:r>
              <a:rPr lang="en-US" sz="2400" dirty="0" smtClean="0">
                <a:solidFill>
                  <a:schemeClr val="bg1">
                    <a:lumMod val="95000"/>
                  </a:schemeClr>
                </a:solidFill>
              </a:rPr>
              <a:t> </a:t>
            </a:r>
            <a:r>
              <a:rPr lang="en-US" sz="2400" dirty="0" err="1" smtClean="0">
                <a:solidFill>
                  <a:schemeClr val="bg1">
                    <a:lumMod val="95000"/>
                  </a:schemeClr>
                </a:solidFill>
              </a:rPr>
              <a:t>Ló</a:t>
            </a:r>
            <a:endParaRPr lang="ro-RO" sz="2400" dirty="0" smtClean="0">
              <a:solidFill>
                <a:schemeClr val="bg1">
                  <a:lumMod val="95000"/>
                </a:schemeClr>
              </a:solidFill>
            </a:endParaRPr>
          </a:p>
          <a:p>
            <a:r>
              <a:rPr lang="ro-RO" sz="2400" dirty="0" smtClean="0">
                <a:solidFill>
                  <a:schemeClr val="bg1">
                    <a:lumMod val="95000"/>
                  </a:schemeClr>
                </a:solidFill>
              </a:rPr>
              <a:t>6 –</a:t>
            </a:r>
            <a:r>
              <a:rPr lang="en-US" sz="2400" dirty="0" smtClean="0">
                <a:solidFill>
                  <a:schemeClr val="bg1">
                    <a:lumMod val="95000"/>
                  </a:schemeClr>
                </a:solidFill>
              </a:rPr>
              <a:t> </a:t>
            </a:r>
            <a:r>
              <a:rPr lang="en-US" sz="2400" dirty="0" err="1" smtClean="0">
                <a:solidFill>
                  <a:schemeClr val="bg1">
                    <a:lumMod val="95000"/>
                  </a:schemeClr>
                </a:solidFill>
              </a:rPr>
              <a:t>Kő</a:t>
            </a:r>
            <a:endParaRPr lang="ro-RO" sz="2400" dirty="0" smtClean="0">
              <a:solidFill>
                <a:schemeClr val="bg1">
                  <a:lumMod val="95000"/>
                </a:schemeClr>
              </a:solidFill>
            </a:endParaRPr>
          </a:p>
          <a:p>
            <a:r>
              <a:rPr lang="ro-RO" sz="2400" dirty="0" smtClean="0">
                <a:solidFill>
                  <a:schemeClr val="bg1">
                    <a:lumMod val="95000"/>
                  </a:schemeClr>
                </a:solidFill>
              </a:rPr>
              <a:t>7 – Miau</a:t>
            </a:r>
          </a:p>
          <a:p>
            <a:r>
              <a:rPr lang="ro-RO" sz="2400" dirty="0" smtClean="0">
                <a:solidFill>
                  <a:schemeClr val="bg1">
                    <a:lumMod val="95000"/>
                  </a:schemeClr>
                </a:solidFill>
              </a:rPr>
              <a:t>8 – </a:t>
            </a:r>
            <a:r>
              <a:rPr lang="en-US" sz="2400" dirty="0" err="1" smtClean="0">
                <a:solidFill>
                  <a:schemeClr val="bg1">
                    <a:lumMod val="95000"/>
                  </a:schemeClr>
                </a:solidFill>
              </a:rPr>
              <a:t>Sí</a:t>
            </a:r>
            <a:r>
              <a:rPr lang="ro-RO" sz="2400" dirty="0" smtClean="0">
                <a:solidFill>
                  <a:schemeClr val="bg1">
                    <a:lumMod val="95000"/>
                  </a:schemeClr>
                </a:solidFill>
              </a:rPr>
              <a:t> </a:t>
            </a:r>
          </a:p>
          <a:p>
            <a:r>
              <a:rPr lang="ro-RO" sz="2400" dirty="0" smtClean="0">
                <a:solidFill>
                  <a:schemeClr val="bg1">
                    <a:lumMod val="95000"/>
                  </a:schemeClr>
                </a:solidFill>
              </a:rPr>
              <a:t>9 – </a:t>
            </a:r>
            <a:r>
              <a:rPr lang="en-US" sz="2400" dirty="0" err="1" smtClean="0">
                <a:solidFill>
                  <a:schemeClr val="bg1">
                    <a:lumMod val="95000"/>
                  </a:schemeClr>
                </a:solidFill>
              </a:rPr>
              <a:t>aPa</a:t>
            </a:r>
            <a:endParaRPr lang="ro-RO" sz="2400" dirty="0" smtClean="0">
              <a:solidFill>
                <a:schemeClr val="bg1">
                  <a:lumMod val="95000"/>
                </a:schemeClr>
              </a:solidFill>
            </a:endParaRPr>
          </a:p>
          <a:p>
            <a:r>
              <a:rPr lang="ro-RO" sz="2400" dirty="0" smtClean="0">
                <a:solidFill>
                  <a:schemeClr val="bg1">
                    <a:lumMod val="95000"/>
                  </a:schemeClr>
                </a:solidFill>
              </a:rPr>
              <a:t>10 - </a:t>
            </a:r>
            <a:r>
              <a:rPr lang="en-US" sz="2400" dirty="0" err="1" smtClean="0">
                <a:solidFill>
                  <a:schemeClr val="bg1">
                    <a:lumMod val="95000"/>
                  </a:schemeClr>
                </a:solidFill>
              </a:rPr>
              <a:t>uTCa</a:t>
            </a:r>
            <a:endParaRPr lang="ro-RO" sz="2400" dirty="0" smtClean="0">
              <a:solidFill>
                <a:schemeClr val="bg1">
                  <a:lumMod val="95000"/>
                </a:schemeClr>
              </a:solidFill>
            </a:endParaRPr>
          </a:p>
          <a:p>
            <a:r>
              <a:rPr lang="ro-RO" sz="2400" dirty="0" smtClean="0">
                <a:solidFill>
                  <a:schemeClr val="bg1">
                    <a:lumMod val="95000"/>
                  </a:schemeClr>
                </a:solidFill>
              </a:rPr>
              <a:t>11</a:t>
            </a:r>
            <a:r>
              <a:rPr lang="en-US" sz="2400" dirty="0" smtClean="0">
                <a:solidFill>
                  <a:schemeClr val="bg1">
                    <a:lumMod val="95000"/>
                  </a:schemeClr>
                </a:solidFill>
              </a:rPr>
              <a:t> - </a:t>
            </a:r>
            <a:r>
              <a:rPr lang="en-US" sz="2400" dirty="0" err="1" smtClean="0">
                <a:solidFill>
                  <a:schemeClr val="bg1">
                    <a:lumMod val="95000"/>
                  </a:schemeClr>
                </a:solidFill>
              </a:rPr>
              <a:t>TeTő</a:t>
            </a:r>
            <a:endParaRPr lang="ro-RO" sz="2400" dirty="0" smtClean="0">
              <a:solidFill>
                <a:schemeClr val="bg1">
                  <a:lumMod val="95000"/>
                </a:schemeClr>
              </a:solidFill>
            </a:endParaRPr>
          </a:p>
          <a:p>
            <a:r>
              <a:rPr lang="ro-RO" sz="2400" dirty="0" smtClean="0">
                <a:solidFill>
                  <a:schemeClr val="bg1">
                    <a:lumMod val="95000"/>
                  </a:schemeClr>
                </a:solidFill>
              </a:rPr>
              <a:t>12</a:t>
            </a:r>
            <a:r>
              <a:rPr lang="en-US" sz="2400" dirty="0" smtClean="0">
                <a:solidFill>
                  <a:schemeClr val="bg1">
                    <a:lumMod val="95000"/>
                  </a:schemeClr>
                </a:solidFill>
              </a:rPr>
              <a:t> – </a:t>
            </a:r>
            <a:r>
              <a:rPr lang="en-US" sz="2400" dirty="0" err="1" smtClean="0">
                <a:solidFill>
                  <a:schemeClr val="bg1">
                    <a:lumMod val="95000"/>
                  </a:schemeClr>
                </a:solidFill>
              </a:rPr>
              <a:t>TüDő</a:t>
            </a:r>
            <a:endParaRPr lang="ro-RO" sz="2400" dirty="0" smtClean="0">
              <a:solidFill>
                <a:schemeClr val="bg1">
                  <a:lumMod val="95000"/>
                </a:schemeClr>
              </a:solidFill>
            </a:endParaRPr>
          </a:p>
          <a:p>
            <a:r>
              <a:rPr lang="ro-RO" sz="2400" dirty="0" smtClean="0">
                <a:solidFill>
                  <a:schemeClr val="bg1">
                    <a:lumMod val="95000"/>
                  </a:schemeClr>
                </a:solidFill>
              </a:rPr>
              <a:t>13 – ToBoz</a:t>
            </a:r>
          </a:p>
          <a:p>
            <a:r>
              <a:rPr lang="ro-RO" sz="2400" dirty="0" smtClean="0">
                <a:solidFill>
                  <a:schemeClr val="bg1">
                    <a:lumMod val="95000"/>
                  </a:schemeClr>
                </a:solidFill>
              </a:rPr>
              <a:t>14 – TR</a:t>
            </a:r>
            <a:r>
              <a:rPr lang="en-US" sz="2400" dirty="0" err="1" smtClean="0">
                <a:solidFill>
                  <a:schemeClr val="bg1">
                    <a:lumMod val="95000"/>
                  </a:schemeClr>
                </a:solidFill>
              </a:rPr>
              <a:t>ón</a:t>
            </a:r>
            <a:endParaRPr lang="en-US" sz="2400" dirty="0" smtClean="0">
              <a:solidFill>
                <a:schemeClr val="bg1">
                  <a:lumMod val="95000"/>
                </a:schemeClr>
              </a:solidFill>
            </a:endParaRPr>
          </a:p>
          <a:p>
            <a:r>
              <a:rPr lang="en-US" sz="2400" dirty="0" smtClean="0">
                <a:solidFill>
                  <a:schemeClr val="bg1">
                    <a:lumMod val="95000"/>
                  </a:schemeClr>
                </a:solidFill>
              </a:rPr>
              <a:t>15 – </a:t>
            </a:r>
            <a:r>
              <a:rPr lang="en-US" sz="2400" dirty="0" err="1" smtClean="0">
                <a:solidFill>
                  <a:schemeClr val="bg1">
                    <a:lumMod val="95000"/>
                  </a:schemeClr>
                </a:solidFill>
              </a:rPr>
              <a:t>TáL</a:t>
            </a:r>
            <a:endParaRPr lang="en-US" sz="2400" dirty="0" smtClean="0">
              <a:solidFill>
                <a:schemeClr val="bg1">
                  <a:lumMod val="95000"/>
                </a:schemeClr>
              </a:solidFill>
            </a:endParaRPr>
          </a:p>
          <a:p>
            <a:r>
              <a:rPr lang="en-US" sz="2400" dirty="0" smtClean="0">
                <a:solidFill>
                  <a:schemeClr val="bg1">
                    <a:lumMod val="95000"/>
                  </a:schemeClr>
                </a:solidFill>
              </a:rPr>
              <a:t>…</a:t>
            </a:r>
            <a:endParaRPr lang="en-GB" sz="24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514600"/>
            <a:ext cx="9144000" cy="707886"/>
          </a:xfrm>
          <a:prstGeom prst="rect">
            <a:avLst/>
          </a:prstGeom>
          <a:noFill/>
        </p:spPr>
        <p:txBody>
          <a:bodyPr wrap="square" rtlCol="0">
            <a:spAutoFit/>
          </a:bodyPr>
          <a:lstStyle/>
          <a:p>
            <a:pPr algn="ctr"/>
            <a:r>
              <a:rPr lang="ro-RO" sz="4000" dirty="0" smtClean="0">
                <a:solidFill>
                  <a:schemeClr val="bg1">
                    <a:lumMod val="95000"/>
                  </a:schemeClr>
                </a:solidFill>
              </a:rPr>
              <a:t>Cum funcționează un </a:t>
            </a:r>
            <a:r>
              <a:rPr lang="en-US" sz="4000" dirty="0" smtClean="0">
                <a:solidFill>
                  <a:schemeClr val="bg1">
                    <a:lumMod val="95000"/>
                  </a:schemeClr>
                </a:solidFill>
              </a:rPr>
              <a:t>GPS</a:t>
            </a:r>
            <a:r>
              <a:rPr lang="ro-RO" sz="4000" dirty="0" smtClean="0">
                <a:solidFill>
                  <a:schemeClr val="bg1">
                    <a:lumMod val="95000"/>
                  </a:schemeClr>
                </a:solidFill>
              </a:rPr>
              <a:t> în 2D ?</a:t>
            </a:r>
            <a:endParaRPr lang="en-GB" sz="4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11266" name="Picture 2" descr="C:\Users\Dani\Desktop\Bacau\backGrounds\Mobile.png"/>
          <p:cNvPicPr>
            <a:picLocks noChangeAspect="1" noChangeArrowheads="1"/>
          </p:cNvPicPr>
          <p:nvPr/>
        </p:nvPicPr>
        <p:blipFill>
          <a:blip r:embed="rId2" cstate="print"/>
          <a:srcRect/>
          <a:stretch>
            <a:fillRect/>
          </a:stretch>
        </p:blipFill>
        <p:spPr bwMode="auto">
          <a:xfrm>
            <a:off x="3200400" y="2286000"/>
            <a:ext cx="2590800" cy="2590800"/>
          </a:xfrm>
          <a:prstGeom prst="rect">
            <a:avLst/>
          </a:prstGeom>
          <a:noFill/>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11266" name="Picture 2" descr="C:\Users\Dani\Desktop\Bacau\backGrounds\Mobile.png"/>
          <p:cNvPicPr>
            <a:picLocks noChangeAspect="1" noChangeArrowheads="1"/>
          </p:cNvPicPr>
          <p:nvPr/>
        </p:nvPicPr>
        <p:blipFill>
          <a:blip r:embed="rId2" cstate="print"/>
          <a:srcRect/>
          <a:stretch>
            <a:fillRect/>
          </a:stretch>
        </p:blipFill>
        <p:spPr bwMode="auto">
          <a:xfrm>
            <a:off x="3200400" y="2286000"/>
            <a:ext cx="2590800" cy="2590800"/>
          </a:xfrm>
          <a:prstGeom prst="rect">
            <a:avLst/>
          </a:prstGeom>
          <a:noFill/>
        </p:spPr>
      </p:pic>
      <p:pic>
        <p:nvPicPr>
          <p:cNvPr id="11267" name="Picture 3" descr="C:\Users\Dani\Desktop\Bacau\backGrounds\Satellite-1.png"/>
          <p:cNvPicPr>
            <a:picLocks noChangeAspect="1" noChangeArrowheads="1"/>
          </p:cNvPicPr>
          <p:nvPr/>
        </p:nvPicPr>
        <p:blipFill>
          <a:blip r:embed="rId3" cstate="print">
            <a:lum/>
          </a:blip>
          <a:srcRect/>
          <a:stretch>
            <a:fillRect/>
          </a:stretch>
        </p:blipFill>
        <p:spPr bwMode="auto">
          <a:xfrm rot="470069">
            <a:off x="138819" y="4532673"/>
            <a:ext cx="2186508" cy="2186508"/>
          </a:xfrm>
          <a:prstGeom prst="rect">
            <a:avLst/>
          </a:prstGeom>
          <a:noFill/>
          <a:effectLst>
            <a:outerShdw blurRad="50800" dist="38100" dir="2700000" sx="102000" sy="102000" algn="tl" rotWithShape="0">
              <a:schemeClr val="tx1"/>
            </a:outerShdw>
          </a:effectLst>
        </p:spPr>
      </p:pic>
      <p:pic>
        <p:nvPicPr>
          <p:cNvPr id="11268" name="Picture 4" descr="C:\Users\Dani\Desktop\Bacau\backGrounds\Satellite-1.png"/>
          <p:cNvPicPr>
            <a:picLocks noChangeAspect="1" noChangeArrowheads="1"/>
          </p:cNvPicPr>
          <p:nvPr/>
        </p:nvPicPr>
        <p:blipFill>
          <a:blip r:embed="rId3" cstate="print">
            <a:lum/>
          </a:blip>
          <a:srcRect/>
          <a:stretch>
            <a:fillRect/>
          </a:stretch>
        </p:blipFill>
        <p:spPr bwMode="auto">
          <a:xfrm rot="11618961">
            <a:off x="6304951" y="233961"/>
            <a:ext cx="2986088" cy="2986088"/>
          </a:xfrm>
          <a:prstGeom prst="rect">
            <a:avLst/>
          </a:prstGeom>
          <a:noFill/>
          <a:effectLst>
            <a:outerShdw blurRad="50800" dist="38100" dir="2700000" sx="102000" sy="102000" algn="tl" rotWithShape="0">
              <a:schemeClr val="tx1"/>
            </a:outerShdw>
          </a:effectLst>
        </p:spPr>
      </p:pic>
      <p:pic>
        <p:nvPicPr>
          <p:cNvPr id="11269" name="Picture 5" descr="C:\Users\Dani\Desktop\Bacau\backGrounds\Satellite-1.png"/>
          <p:cNvPicPr>
            <a:picLocks noChangeAspect="1" noChangeArrowheads="1"/>
          </p:cNvPicPr>
          <p:nvPr/>
        </p:nvPicPr>
        <p:blipFill>
          <a:blip r:embed="rId3" cstate="print">
            <a:lum/>
          </a:blip>
          <a:srcRect/>
          <a:stretch>
            <a:fillRect/>
          </a:stretch>
        </p:blipFill>
        <p:spPr bwMode="auto">
          <a:xfrm rot="4626546">
            <a:off x="-119809" y="108792"/>
            <a:ext cx="2639736" cy="2639736"/>
          </a:xfrm>
          <a:prstGeom prst="rect">
            <a:avLst/>
          </a:prstGeom>
          <a:noFill/>
          <a:effectLst>
            <a:outerShdw blurRad="50800" dist="38100" dir="2700000" sx="102000" sy="102000" algn="tl" rotWithShape="0">
              <a:schemeClr val="tx1"/>
            </a:outerShdw>
          </a:effec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11266" name="Picture 2" descr="C:\Users\Dani\Desktop\Bacau\backGrounds\Mobile.png"/>
          <p:cNvPicPr>
            <a:picLocks noChangeAspect="1" noChangeArrowheads="1"/>
          </p:cNvPicPr>
          <p:nvPr/>
        </p:nvPicPr>
        <p:blipFill>
          <a:blip r:embed="rId2" cstate="print"/>
          <a:srcRect/>
          <a:stretch>
            <a:fillRect/>
          </a:stretch>
        </p:blipFill>
        <p:spPr bwMode="auto">
          <a:xfrm>
            <a:off x="3200400" y="2286000"/>
            <a:ext cx="2590800" cy="2590800"/>
          </a:xfrm>
          <a:prstGeom prst="rect">
            <a:avLst/>
          </a:prstGeom>
          <a:noFill/>
        </p:spPr>
      </p:pic>
      <p:pic>
        <p:nvPicPr>
          <p:cNvPr id="11267" name="Picture 3" descr="C:\Users\Dani\Desktop\Bacau\backGrounds\Satellite-1.png"/>
          <p:cNvPicPr>
            <a:picLocks noChangeAspect="1" noChangeArrowheads="1"/>
          </p:cNvPicPr>
          <p:nvPr/>
        </p:nvPicPr>
        <p:blipFill>
          <a:blip r:embed="rId3" cstate="print">
            <a:lum/>
          </a:blip>
          <a:srcRect/>
          <a:stretch>
            <a:fillRect/>
          </a:stretch>
        </p:blipFill>
        <p:spPr bwMode="auto">
          <a:xfrm rot="470069">
            <a:off x="138819" y="4532673"/>
            <a:ext cx="2186508" cy="2186508"/>
          </a:xfrm>
          <a:prstGeom prst="rect">
            <a:avLst/>
          </a:prstGeom>
          <a:noFill/>
          <a:effectLst>
            <a:outerShdw blurRad="50800" dist="38100" dir="2700000" sx="102000" sy="102000" algn="tl" rotWithShape="0">
              <a:schemeClr val="tx1"/>
            </a:outerShdw>
          </a:effectLst>
        </p:spPr>
      </p:pic>
      <p:pic>
        <p:nvPicPr>
          <p:cNvPr id="11268" name="Picture 4" descr="C:\Users\Dani\Desktop\Bacau\backGrounds\Satellite-1.png"/>
          <p:cNvPicPr>
            <a:picLocks noChangeAspect="1" noChangeArrowheads="1"/>
          </p:cNvPicPr>
          <p:nvPr/>
        </p:nvPicPr>
        <p:blipFill>
          <a:blip r:embed="rId3" cstate="print">
            <a:lum/>
          </a:blip>
          <a:srcRect/>
          <a:stretch>
            <a:fillRect/>
          </a:stretch>
        </p:blipFill>
        <p:spPr bwMode="auto">
          <a:xfrm rot="11618961">
            <a:off x="6304951" y="233961"/>
            <a:ext cx="2986088" cy="2986088"/>
          </a:xfrm>
          <a:prstGeom prst="rect">
            <a:avLst/>
          </a:prstGeom>
          <a:noFill/>
          <a:effectLst>
            <a:outerShdw blurRad="50800" dist="38100" dir="2700000" sx="102000" sy="102000" algn="tl" rotWithShape="0">
              <a:schemeClr val="tx1"/>
            </a:outerShdw>
          </a:effectLst>
        </p:spPr>
      </p:pic>
      <p:pic>
        <p:nvPicPr>
          <p:cNvPr id="11269" name="Picture 5" descr="C:\Users\Dani\Desktop\Bacau\backGrounds\Satellite-1.png"/>
          <p:cNvPicPr>
            <a:picLocks noChangeAspect="1" noChangeArrowheads="1"/>
          </p:cNvPicPr>
          <p:nvPr/>
        </p:nvPicPr>
        <p:blipFill>
          <a:blip r:embed="rId3" cstate="print">
            <a:lum/>
          </a:blip>
          <a:srcRect/>
          <a:stretch>
            <a:fillRect/>
          </a:stretch>
        </p:blipFill>
        <p:spPr bwMode="auto">
          <a:xfrm rot="4626546">
            <a:off x="-119809" y="108792"/>
            <a:ext cx="2639736" cy="2639736"/>
          </a:xfrm>
          <a:prstGeom prst="rect">
            <a:avLst/>
          </a:prstGeom>
          <a:noFill/>
          <a:effectLst>
            <a:outerShdw blurRad="50800" dist="38100" dir="2700000" sx="102000" sy="102000" algn="tl" rotWithShape="0">
              <a:schemeClr val="tx1"/>
            </a:outerShdw>
          </a:effectLst>
        </p:spPr>
      </p:pic>
      <p:cxnSp>
        <p:nvCxnSpPr>
          <p:cNvPr id="7" name="Straight Connector 6"/>
          <p:cNvCxnSpPr/>
          <p:nvPr/>
        </p:nvCxnSpPr>
        <p:spPr>
          <a:xfrm>
            <a:off x="2438400" y="2209800"/>
            <a:ext cx="1295400" cy="990600"/>
          </a:xfrm>
          <a:prstGeom prst="line">
            <a:avLst/>
          </a:prstGeom>
          <a:ln w="76200" cmpd="dbl">
            <a:solidFill>
              <a:srgbClr val="FFFF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209800" y="3962400"/>
            <a:ext cx="1524000" cy="914400"/>
          </a:xfrm>
          <a:prstGeom prst="line">
            <a:avLst/>
          </a:prstGeom>
          <a:ln w="76200" cmpd="dbl">
            <a:solidFill>
              <a:srgbClr val="FFFF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0800000" flipV="1">
            <a:off x="5257800" y="2514600"/>
            <a:ext cx="1143000" cy="762000"/>
          </a:xfrm>
          <a:prstGeom prst="line">
            <a:avLst/>
          </a:prstGeom>
          <a:ln w="76200" cmpd="dbl">
            <a:solidFill>
              <a:srgbClr val="FFFF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11266" name="Picture 2" descr="C:\Users\Dani\Desktop\Bacau\backGrounds\Mobile.png"/>
          <p:cNvPicPr>
            <a:picLocks noChangeAspect="1" noChangeArrowheads="1"/>
          </p:cNvPicPr>
          <p:nvPr/>
        </p:nvPicPr>
        <p:blipFill>
          <a:blip r:embed="rId2" cstate="print"/>
          <a:srcRect/>
          <a:stretch>
            <a:fillRect/>
          </a:stretch>
        </p:blipFill>
        <p:spPr bwMode="auto">
          <a:xfrm>
            <a:off x="3200400" y="2286000"/>
            <a:ext cx="2590800" cy="2590800"/>
          </a:xfrm>
          <a:prstGeom prst="rect">
            <a:avLst/>
          </a:prstGeom>
          <a:noFill/>
        </p:spPr>
      </p:pic>
      <p:pic>
        <p:nvPicPr>
          <p:cNvPr id="11267" name="Picture 3" descr="C:\Users\Dani\Desktop\Bacau\backGrounds\Satellite-1.png"/>
          <p:cNvPicPr>
            <a:picLocks noChangeAspect="1" noChangeArrowheads="1"/>
          </p:cNvPicPr>
          <p:nvPr/>
        </p:nvPicPr>
        <p:blipFill>
          <a:blip r:embed="rId3" cstate="print">
            <a:lum/>
          </a:blip>
          <a:srcRect/>
          <a:stretch>
            <a:fillRect/>
          </a:stretch>
        </p:blipFill>
        <p:spPr bwMode="auto">
          <a:xfrm rot="470069">
            <a:off x="138819" y="4532673"/>
            <a:ext cx="2186508" cy="2186508"/>
          </a:xfrm>
          <a:prstGeom prst="rect">
            <a:avLst/>
          </a:prstGeom>
          <a:noFill/>
          <a:effectLst>
            <a:outerShdw blurRad="50800" dist="38100" dir="2700000" sx="102000" sy="102000" algn="tl" rotWithShape="0">
              <a:schemeClr val="tx1"/>
            </a:outerShdw>
          </a:effectLst>
        </p:spPr>
      </p:pic>
      <p:pic>
        <p:nvPicPr>
          <p:cNvPr id="11268" name="Picture 4" descr="C:\Users\Dani\Desktop\Bacau\backGrounds\Satellite-1.png"/>
          <p:cNvPicPr>
            <a:picLocks noChangeAspect="1" noChangeArrowheads="1"/>
          </p:cNvPicPr>
          <p:nvPr/>
        </p:nvPicPr>
        <p:blipFill>
          <a:blip r:embed="rId3" cstate="print">
            <a:lum/>
          </a:blip>
          <a:srcRect/>
          <a:stretch>
            <a:fillRect/>
          </a:stretch>
        </p:blipFill>
        <p:spPr bwMode="auto">
          <a:xfrm rot="11618961">
            <a:off x="6304951" y="233961"/>
            <a:ext cx="2986088" cy="2986088"/>
          </a:xfrm>
          <a:prstGeom prst="rect">
            <a:avLst/>
          </a:prstGeom>
          <a:noFill/>
          <a:effectLst>
            <a:outerShdw blurRad="50800" dist="38100" dir="2700000" sx="102000" sy="102000" algn="tl" rotWithShape="0">
              <a:schemeClr val="tx1"/>
            </a:outerShdw>
          </a:effectLst>
        </p:spPr>
      </p:pic>
      <p:pic>
        <p:nvPicPr>
          <p:cNvPr id="11269" name="Picture 5" descr="C:\Users\Dani\Desktop\Bacau\backGrounds\Satellite-1.png"/>
          <p:cNvPicPr>
            <a:picLocks noChangeAspect="1" noChangeArrowheads="1"/>
          </p:cNvPicPr>
          <p:nvPr/>
        </p:nvPicPr>
        <p:blipFill>
          <a:blip r:embed="rId3" cstate="print">
            <a:lum/>
          </a:blip>
          <a:srcRect/>
          <a:stretch>
            <a:fillRect/>
          </a:stretch>
        </p:blipFill>
        <p:spPr bwMode="auto">
          <a:xfrm rot="4626546">
            <a:off x="-119809" y="108792"/>
            <a:ext cx="2639736" cy="2639736"/>
          </a:xfrm>
          <a:prstGeom prst="rect">
            <a:avLst/>
          </a:prstGeom>
          <a:noFill/>
          <a:effectLst>
            <a:outerShdw blurRad="50800" dist="38100" dir="2700000" sx="102000" sy="102000" algn="tl" rotWithShape="0">
              <a:schemeClr val="tx1"/>
            </a:outerShdw>
          </a:effectLst>
        </p:spPr>
      </p:pic>
      <p:cxnSp>
        <p:nvCxnSpPr>
          <p:cNvPr id="7" name="Straight Connector 6"/>
          <p:cNvCxnSpPr/>
          <p:nvPr/>
        </p:nvCxnSpPr>
        <p:spPr>
          <a:xfrm>
            <a:off x="2438400" y="2209800"/>
            <a:ext cx="1295400" cy="990600"/>
          </a:xfrm>
          <a:prstGeom prst="line">
            <a:avLst/>
          </a:prstGeom>
          <a:ln w="76200" cmpd="dbl">
            <a:solidFill>
              <a:srgbClr val="FFFF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209800" y="3962400"/>
            <a:ext cx="1524000" cy="914400"/>
          </a:xfrm>
          <a:prstGeom prst="line">
            <a:avLst/>
          </a:prstGeom>
          <a:ln w="76200" cmpd="dbl">
            <a:solidFill>
              <a:srgbClr val="FFFF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flipV="1">
            <a:off x="5257800" y="2514600"/>
            <a:ext cx="1143000" cy="762000"/>
          </a:xfrm>
          <a:prstGeom prst="line">
            <a:avLst/>
          </a:prstGeom>
          <a:ln w="76200" cmpd="dbl">
            <a:solidFill>
              <a:srgbClr val="FFFF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00055" y="2895600"/>
            <a:ext cx="1219200" cy="1200329"/>
          </a:xfrm>
          <a:prstGeom prst="rect">
            <a:avLst/>
          </a:prstGeom>
          <a:noFill/>
        </p:spPr>
        <p:txBody>
          <a:bodyPr wrap="square" rtlCol="0">
            <a:spAutoFit/>
          </a:bodyPr>
          <a:lstStyle/>
          <a:p>
            <a:r>
              <a:rPr lang="en-US" sz="2400" dirty="0" smtClean="0">
                <a:solidFill>
                  <a:srgbClr val="93E3FF"/>
                </a:solidFill>
              </a:rPr>
              <a:t>24.2321</a:t>
            </a:r>
          </a:p>
          <a:p>
            <a:endParaRPr lang="en-US" sz="2400" dirty="0" smtClean="0">
              <a:solidFill>
                <a:srgbClr val="93E3FF"/>
              </a:solidFill>
            </a:endParaRPr>
          </a:p>
          <a:p>
            <a:r>
              <a:rPr lang="en-US" sz="2400" dirty="0" smtClean="0">
                <a:solidFill>
                  <a:srgbClr val="93E3FF"/>
                </a:solidFill>
              </a:rPr>
              <a:t>4.1234</a:t>
            </a:r>
            <a:endParaRPr lang="en-GB" sz="2400" dirty="0">
              <a:solidFill>
                <a:srgbClr val="93E3FF"/>
              </a:solidFill>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3074" name="Picture 2" descr="C:\Users\Dani\Desktop\Bacau\backGrounds\Satellite-1.png"/>
          <p:cNvPicPr>
            <a:picLocks noChangeAspect="1" noChangeArrowheads="1"/>
          </p:cNvPicPr>
          <p:nvPr/>
        </p:nvPicPr>
        <p:blipFill>
          <a:blip r:embed="rId2" cstate="print">
            <a:lum bright="53000"/>
          </a:blip>
          <a:srcRect/>
          <a:stretch>
            <a:fillRect/>
          </a:stretch>
        </p:blipFill>
        <p:spPr bwMode="auto">
          <a:xfrm>
            <a:off x="4114800" y="2743200"/>
            <a:ext cx="1371600" cy="1371600"/>
          </a:xfrm>
          <a:prstGeom prst="rect">
            <a:avLst/>
          </a:prstGeom>
          <a:noFill/>
          <a:effectLst>
            <a:outerShdw blurRad="50800" dist="38100" dir="2700000" algn="tl" rotWithShape="0">
              <a:prstClr val="black"/>
            </a:outerShdw>
          </a:effectLst>
        </p:spPr>
      </p:pic>
      <p:pic>
        <p:nvPicPr>
          <p:cNvPr id="3075" name="Picture 3" descr="C:\Users\Dani\Desktop\Bacau\backGrounds\Mobile.png"/>
          <p:cNvPicPr>
            <a:picLocks noChangeAspect="1" noChangeArrowheads="1"/>
          </p:cNvPicPr>
          <p:nvPr/>
        </p:nvPicPr>
        <p:blipFill>
          <a:blip r:embed="rId3" cstate="print">
            <a:lum bright="18000"/>
          </a:blip>
          <a:srcRect/>
          <a:stretch>
            <a:fillRect/>
          </a:stretch>
        </p:blipFill>
        <p:spPr bwMode="auto">
          <a:xfrm>
            <a:off x="1371600" y="3124200"/>
            <a:ext cx="838200" cy="8382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3074" name="Picture 2" descr="C:\Users\Dani\Desktop\Bacau\backGrounds\Satellite-1.png"/>
          <p:cNvPicPr>
            <a:picLocks noChangeAspect="1" noChangeArrowheads="1"/>
          </p:cNvPicPr>
          <p:nvPr/>
        </p:nvPicPr>
        <p:blipFill>
          <a:blip r:embed="rId2" cstate="print">
            <a:lum bright="53000"/>
          </a:blip>
          <a:srcRect/>
          <a:stretch>
            <a:fillRect/>
          </a:stretch>
        </p:blipFill>
        <p:spPr bwMode="auto">
          <a:xfrm>
            <a:off x="4114800" y="2743200"/>
            <a:ext cx="1371600" cy="1371600"/>
          </a:xfrm>
          <a:prstGeom prst="rect">
            <a:avLst/>
          </a:prstGeom>
          <a:noFill/>
          <a:effectLst>
            <a:outerShdw blurRad="50800" dist="38100" dir="2700000" algn="tl" rotWithShape="0">
              <a:prstClr val="black"/>
            </a:outerShdw>
          </a:effectLst>
        </p:spPr>
      </p:pic>
      <p:sp>
        <p:nvSpPr>
          <p:cNvPr id="4" name="Oval 3"/>
          <p:cNvSpPr/>
          <p:nvPr/>
        </p:nvSpPr>
        <p:spPr>
          <a:xfrm>
            <a:off x="1828800" y="533400"/>
            <a:ext cx="6248400" cy="5867400"/>
          </a:xfrm>
          <a:prstGeom prst="ellipse">
            <a:avLst/>
          </a:pr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75" name="Picture 3" descr="C:\Users\Dani\Desktop\Bacau\backGrounds\Mobile.png"/>
          <p:cNvPicPr>
            <a:picLocks noChangeAspect="1" noChangeArrowheads="1"/>
          </p:cNvPicPr>
          <p:nvPr/>
        </p:nvPicPr>
        <p:blipFill>
          <a:blip r:embed="rId3" cstate="print">
            <a:lum bright="18000"/>
          </a:blip>
          <a:srcRect/>
          <a:stretch>
            <a:fillRect/>
          </a:stretch>
        </p:blipFill>
        <p:spPr bwMode="auto">
          <a:xfrm>
            <a:off x="1371600" y="3124200"/>
            <a:ext cx="838200" cy="8382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3074" name="Picture 2" descr="C:\Users\Dani\Desktop\Bacau\backGrounds\Satellite-1.png"/>
          <p:cNvPicPr>
            <a:picLocks noChangeAspect="1" noChangeArrowheads="1"/>
          </p:cNvPicPr>
          <p:nvPr/>
        </p:nvPicPr>
        <p:blipFill>
          <a:blip r:embed="rId2" cstate="print">
            <a:lum bright="53000"/>
          </a:blip>
          <a:srcRect/>
          <a:stretch>
            <a:fillRect/>
          </a:stretch>
        </p:blipFill>
        <p:spPr bwMode="auto">
          <a:xfrm>
            <a:off x="4114800" y="2743200"/>
            <a:ext cx="1371600" cy="1371600"/>
          </a:xfrm>
          <a:prstGeom prst="rect">
            <a:avLst/>
          </a:prstGeom>
          <a:noFill/>
          <a:effectLst>
            <a:outerShdw blurRad="50800" dist="38100" dir="2700000" algn="tl" rotWithShape="0">
              <a:prstClr val="black"/>
            </a:outerShdw>
          </a:effectLst>
        </p:spPr>
      </p:pic>
      <p:sp>
        <p:nvSpPr>
          <p:cNvPr id="4" name="Oval 3"/>
          <p:cNvSpPr/>
          <p:nvPr/>
        </p:nvSpPr>
        <p:spPr>
          <a:xfrm>
            <a:off x="1828800" y="533400"/>
            <a:ext cx="6248400" cy="5867400"/>
          </a:xfrm>
          <a:prstGeom prst="ellipse">
            <a:avLst/>
          </a:pr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75" name="Picture 3" descr="C:\Users\Dani\Desktop\Bacau\backGrounds\Mobile.png"/>
          <p:cNvPicPr>
            <a:picLocks noChangeAspect="1" noChangeArrowheads="1"/>
          </p:cNvPicPr>
          <p:nvPr/>
        </p:nvPicPr>
        <p:blipFill>
          <a:blip r:embed="rId3" cstate="print">
            <a:lum bright="18000"/>
          </a:blip>
          <a:srcRect/>
          <a:stretch>
            <a:fillRect/>
          </a:stretch>
        </p:blipFill>
        <p:spPr bwMode="auto">
          <a:xfrm>
            <a:off x="1371600" y="3124200"/>
            <a:ext cx="838200" cy="838200"/>
          </a:xfrm>
          <a:prstGeom prst="rect">
            <a:avLst/>
          </a:prstGeom>
          <a:noFill/>
          <a:effectLst>
            <a:outerShdw blurRad="50800" dist="38100" dir="2700000" algn="tl" rotWithShape="0">
              <a:prstClr val="black"/>
            </a:outerShdw>
          </a:effectLst>
        </p:spPr>
      </p:pic>
      <p:cxnSp>
        <p:nvCxnSpPr>
          <p:cNvPr id="6" name="Straight Connector 5"/>
          <p:cNvCxnSpPr/>
          <p:nvPr/>
        </p:nvCxnSpPr>
        <p:spPr>
          <a:xfrm>
            <a:off x="2667000" y="1600200"/>
            <a:ext cx="1676400" cy="12192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3074" name="Picture 2" descr="C:\Users\Dani\Desktop\Bacau\backGrounds\Satellite-1.png"/>
          <p:cNvPicPr>
            <a:picLocks noChangeAspect="1" noChangeArrowheads="1"/>
          </p:cNvPicPr>
          <p:nvPr/>
        </p:nvPicPr>
        <p:blipFill>
          <a:blip r:embed="rId2" cstate="print">
            <a:lum bright="53000"/>
          </a:blip>
          <a:srcRect/>
          <a:stretch>
            <a:fillRect/>
          </a:stretch>
        </p:blipFill>
        <p:spPr bwMode="auto">
          <a:xfrm>
            <a:off x="4114800" y="2743200"/>
            <a:ext cx="1371600" cy="1371600"/>
          </a:xfrm>
          <a:prstGeom prst="rect">
            <a:avLst/>
          </a:prstGeom>
          <a:noFill/>
          <a:effectLst>
            <a:outerShdw blurRad="50800" dist="38100" dir="2700000" algn="tl" rotWithShape="0">
              <a:prstClr val="black"/>
            </a:outerShdw>
          </a:effectLst>
        </p:spPr>
      </p:pic>
      <p:sp>
        <p:nvSpPr>
          <p:cNvPr id="4" name="Oval 3"/>
          <p:cNvSpPr/>
          <p:nvPr/>
        </p:nvSpPr>
        <p:spPr>
          <a:xfrm>
            <a:off x="1828800" y="533400"/>
            <a:ext cx="6248400" cy="5867400"/>
          </a:xfrm>
          <a:prstGeom prst="ellipse">
            <a:avLst/>
          </a:pr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75" name="Picture 3" descr="C:\Users\Dani\Desktop\Bacau\backGrounds\Mobile.png"/>
          <p:cNvPicPr>
            <a:picLocks noChangeAspect="1" noChangeArrowheads="1"/>
          </p:cNvPicPr>
          <p:nvPr/>
        </p:nvPicPr>
        <p:blipFill>
          <a:blip r:embed="rId3" cstate="print">
            <a:lum bright="18000"/>
          </a:blip>
          <a:srcRect/>
          <a:stretch>
            <a:fillRect/>
          </a:stretch>
        </p:blipFill>
        <p:spPr bwMode="auto">
          <a:xfrm>
            <a:off x="1371600" y="3124200"/>
            <a:ext cx="838200" cy="838200"/>
          </a:xfrm>
          <a:prstGeom prst="rect">
            <a:avLst/>
          </a:prstGeom>
          <a:noFill/>
          <a:effectLst>
            <a:outerShdw blurRad="50800" dist="38100" dir="2700000" algn="tl" rotWithShape="0">
              <a:prstClr val="black"/>
            </a:outerShdw>
          </a:effectLst>
        </p:spPr>
      </p:pic>
      <p:cxnSp>
        <p:nvCxnSpPr>
          <p:cNvPr id="6" name="Straight Connector 5"/>
          <p:cNvCxnSpPr/>
          <p:nvPr/>
        </p:nvCxnSpPr>
        <p:spPr>
          <a:xfrm>
            <a:off x="2667000" y="1600200"/>
            <a:ext cx="1676400" cy="12192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34000" y="3429000"/>
            <a:ext cx="2667000" cy="2286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609600" y="1135082"/>
            <a:ext cx="8001000" cy="3970318"/>
          </a:xfrm>
          <a:prstGeom prst="rect">
            <a:avLst/>
          </a:prstGeom>
          <a:noFill/>
        </p:spPr>
        <p:txBody>
          <a:bodyPr wrap="square" rtlCol="0">
            <a:spAutoFit/>
          </a:bodyPr>
          <a:lstStyle/>
          <a:p>
            <a:pPr>
              <a:buFont typeface="Wingdings" pitchFamily="2" charset="2"/>
              <a:buChar char="ü"/>
            </a:pPr>
            <a:r>
              <a:rPr lang="en-US" sz="3600" dirty="0" smtClean="0">
                <a:solidFill>
                  <a:schemeClr val="bg1">
                    <a:lumMod val="95000"/>
                  </a:schemeClr>
                </a:solidFill>
              </a:rPr>
              <a:t> </a:t>
            </a:r>
            <a:r>
              <a:rPr lang="en-US" sz="3600" dirty="0" err="1" smtClean="0">
                <a:solidFill>
                  <a:schemeClr val="bg1">
                    <a:lumMod val="95000"/>
                  </a:schemeClr>
                </a:solidFill>
              </a:rPr>
              <a:t>Cuvinte</a:t>
            </a:r>
            <a:r>
              <a:rPr lang="en-US" sz="3600" dirty="0" smtClean="0">
                <a:solidFill>
                  <a:schemeClr val="bg1">
                    <a:lumMod val="95000"/>
                  </a:schemeClr>
                </a:solidFill>
              </a:rPr>
              <a:t> enumerate in </a:t>
            </a:r>
            <a:r>
              <a:rPr lang="en-US" sz="3600" dirty="0" err="1" smtClean="0">
                <a:solidFill>
                  <a:schemeClr val="bg1">
                    <a:lumMod val="95000"/>
                  </a:schemeClr>
                </a:solidFill>
              </a:rPr>
              <a:t>ordine</a:t>
            </a:r>
            <a:endParaRPr lang="en-US" sz="3600" dirty="0" smtClean="0">
              <a:solidFill>
                <a:schemeClr val="bg1">
                  <a:lumMod val="95000"/>
                </a:schemeClr>
              </a:solidFill>
            </a:endParaRPr>
          </a:p>
          <a:p>
            <a:pPr>
              <a:buFont typeface="Wingdings" pitchFamily="2" charset="2"/>
              <a:buChar char="ü"/>
            </a:pPr>
            <a:endParaRPr lang="en-US" sz="3600" dirty="0" smtClean="0">
              <a:solidFill>
                <a:schemeClr val="bg1">
                  <a:lumMod val="95000"/>
                </a:schemeClr>
              </a:solidFill>
            </a:endParaRPr>
          </a:p>
          <a:p>
            <a:pPr>
              <a:buFont typeface="Wingdings" pitchFamily="2" charset="2"/>
              <a:buChar char="ü"/>
            </a:pPr>
            <a:r>
              <a:rPr lang="en-US" sz="3600" dirty="0" smtClean="0">
                <a:solidFill>
                  <a:schemeClr val="bg1">
                    <a:lumMod val="95000"/>
                  </a:schemeClr>
                </a:solidFill>
              </a:rPr>
              <a:t> </a:t>
            </a:r>
            <a:r>
              <a:rPr lang="en-US" sz="3600" dirty="0" err="1" smtClean="0">
                <a:solidFill>
                  <a:schemeClr val="bg1">
                    <a:lumMod val="95000"/>
                  </a:schemeClr>
                </a:solidFill>
              </a:rPr>
              <a:t>Numere</a:t>
            </a:r>
            <a:r>
              <a:rPr lang="en-US" sz="3600" dirty="0" smtClean="0">
                <a:solidFill>
                  <a:schemeClr val="bg1">
                    <a:lumMod val="95000"/>
                  </a:schemeClr>
                </a:solidFill>
              </a:rPr>
              <a:t> de </a:t>
            </a:r>
            <a:r>
              <a:rPr lang="en-US" sz="3600" dirty="0" err="1" smtClean="0">
                <a:solidFill>
                  <a:schemeClr val="bg1">
                    <a:lumMod val="95000"/>
                  </a:schemeClr>
                </a:solidFill>
              </a:rPr>
              <a:t>telefon</a:t>
            </a:r>
            <a:endParaRPr lang="en-US" sz="3600" dirty="0" smtClean="0">
              <a:solidFill>
                <a:schemeClr val="bg1">
                  <a:lumMod val="95000"/>
                </a:schemeClr>
              </a:solidFill>
            </a:endParaRPr>
          </a:p>
          <a:p>
            <a:pPr>
              <a:buFont typeface="Wingdings" pitchFamily="2" charset="2"/>
              <a:buChar char="ü"/>
            </a:pPr>
            <a:endParaRPr lang="en-US" sz="3600" dirty="0" smtClean="0">
              <a:solidFill>
                <a:schemeClr val="bg1">
                  <a:lumMod val="95000"/>
                </a:schemeClr>
              </a:solidFill>
            </a:endParaRPr>
          </a:p>
          <a:p>
            <a:pPr>
              <a:buFont typeface="Wingdings" pitchFamily="2" charset="2"/>
              <a:buChar char="ü"/>
            </a:pPr>
            <a:r>
              <a:rPr lang="en-US" sz="3600" dirty="0" smtClean="0">
                <a:solidFill>
                  <a:schemeClr val="bg1">
                    <a:lumMod val="95000"/>
                  </a:schemeClr>
                </a:solidFill>
              </a:rPr>
              <a:t> Cod PIN</a:t>
            </a:r>
            <a:r>
              <a:rPr lang="ro-RO" sz="3600" dirty="0" smtClean="0">
                <a:solidFill>
                  <a:schemeClr val="bg1">
                    <a:lumMod val="95000"/>
                  </a:schemeClr>
                </a:solidFill>
              </a:rPr>
              <a:t>, IBAN, CNP</a:t>
            </a:r>
            <a:endParaRPr lang="en-US" sz="3600" dirty="0" smtClean="0">
              <a:solidFill>
                <a:schemeClr val="bg1">
                  <a:lumMod val="95000"/>
                </a:schemeClr>
              </a:solidFill>
            </a:endParaRPr>
          </a:p>
          <a:p>
            <a:pPr>
              <a:buFont typeface="Wingdings" pitchFamily="2" charset="2"/>
              <a:buChar char="ü"/>
            </a:pPr>
            <a:endParaRPr lang="en-US" sz="3600" dirty="0" smtClean="0">
              <a:solidFill>
                <a:schemeClr val="bg1">
                  <a:lumMod val="95000"/>
                </a:schemeClr>
              </a:solidFill>
            </a:endParaRPr>
          </a:p>
          <a:p>
            <a:pPr>
              <a:buFont typeface="Wingdings" pitchFamily="2" charset="2"/>
              <a:buChar char="ü"/>
            </a:pPr>
            <a:r>
              <a:rPr lang="en-US" sz="3600" dirty="0" smtClean="0">
                <a:solidFill>
                  <a:schemeClr val="bg1">
                    <a:lumMod val="95000"/>
                  </a:schemeClr>
                </a:solidFill>
              </a:rPr>
              <a:t> </a:t>
            </a:r>
            <a:r>
              <a:rPr lang="en-US" sz="3600" dirty="0" err="1" smtClean="0">
                <a:solidFill>
                  <a:schemeClr val="bg1">
                    <a:lumMod val="95000"/>
                  </a:schemeClr>
                </a:solidFill>
              </a:rPr>
              <a:t>Ani</a:t>
            </a:r>
            <a:r>
              <a:rPr lang="en-US" sz="3600" dirty="0" smtClean="0">
                <a:solidFill>
                  <a:schemeClr val="bg1">
                    <a:lumMod val="95000"/>
                  </a:schemeClr>
                </a:solidFill>
              </a:rPr>
              <a:t> (is</a:t>
            </a:r>
            <a:r>
              <a:rPr lang="ro-RO" sz="3600" dirty="0" smtClean="0">
                <a:solidFill>
                  <a:schemeClr val="bg1">
                    <a:lumMod val="95000"/>
                  </a:schemeClr>
                </a:solidFill>
              </a:rPr>
              <a:t>torie)</a:t>
            </a:r>
            <a:endParaRPr lang="en-US" sz="3600" dirty="0" smtClean="0">
              <a:solidFill>
                <a:schemeClr val="bg1">
                  <a:lumMod val="95000"/>
                </a:schemeClr>
              </a:solidFill>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3074" name="Picture 2" descr="C:\Users\Dani\Desktop\Bacau\backGrounds\Satellite-1.png"/>
          <p:cNvPicPr>
            <a:picLocks noChangeAspect="1" noChangeArrowheads="1"/>
          </p:cNvPicPr>
          <p:nvPr/>
        </p:nvPicPr>
        <p:blipFill>
          <a:blip r:embed="rId2" cstate="print">
            <a:lum bright="53000"/>
          </a:blip>
          <a:srcRect/>
          <a:stretch>
            <a:fillRect/>
          </a:stretch>
        </p:blipFill>
        <p:spPr bwMode="auto">
          <a:xfrm>
            <a:off x="4114800" y="2743200"/>
            <a:ext cx="1371600" cy="1371600"/>
          </a:xfrm>
          <a:prstGeom prst="rect">
            <a:avLst/>
          </a:prstGeom>
          <a:noFill/>
          <a:effectLst>
            <a:outerShdw blurRad="50800" dist="38100" dir="2700000" algn="tl" rotWithShape="0">
              <a:prstClr val="black"/>
            </a:outerShdw>
          </a:effectLst>
        </p:spPr>
      </p:pic>
      <p:sp>
        <p:nvSpPr>
          <p:cNvPr id="4" name="Oval 3"/>
          <p:cNvSpPr/>
          <p:nvPr/>
        </p:nvSpPr>
        <p:spPr>
          <a:xfrm>
            <a:off x="1828800" y="533400"/>
            <a:ext cx="6248400" cy="5867400"/>
          </a:xfrm>
          <a:prstGeom prst="ellipse">
            <a:avLst/>
          </a:pr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75" name="Picture 3" descr="C:\Users\Dani\Desktop\Bacau\backGrounds\Mobile.png"/>
          <p:cNvPicPr>
            <a:picLocks noChangeAspect="1" noChangeArrowheads="1"/>
          </p:cNvPicPr>
          <p:nvPr/>
        </p:nvPicPr>
        <p:blipFill>
          <a:blip r:embed="rId3" cstate="print">
            <a:lum bright="18000"/>
          </a:blip>
          <a:srcRect/>
          <a:stretch>
            <a:fillRect/>
          </a:stretch>
        </p:blipFill>
        <p:spPr bwMode="auto">
          <a:xfrm>
            <a:off x="1371600" y="3124200"/>
            <a:ext cx="838200" cy="838200"/>
          </a:xfrm>
          <a:prstGeom prst="rect">
            <a:avLst/>
          </a:prstGeom>
          <a:noFill/>
          <a:effectLst>
            <a:outerShdw blurRad="50800" dist="38100" dir="2700000" algn="tl" rotWithShape="0">
              <a:prstClr val="black"/>
            </a:outerShdw>
          </a:effectLst>
        </p:spPr>
      </p:pic>
      <p:cxnSp>
        <p:nvCxnSpPr>
          <p:cNvPr id="6" name="Straight Connector 5"/>
          <p:cNvCxnSpPr/>
          <p:nvPr/>
        </p:nvCxnSpPr>
        <p:spPr>
          <a:xfrm>
            <a:off x="2667000" y="1600200"/>
            <a:ext cx="1676400" cy="12192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flipV="1">
            <a:off x="2895600" y="4267200"/>
            <a:ext cx="2133600" cy="12192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34000" y="3429000"/>
            <a:ext cx="2667000" cy="2286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3074" name="Picture 2" descr="C:\Users\Dani\Desktop\Bacau\backGrounds\Satellite-1.png"/>
          <p:cNvPicPr>
            <a:picLocks noChangeAspect="1" noChangeArrowheads="1"/>
          </p:cNvPicPr>
          <p:nvPr/>
        </p:nvPicPr>
        <p:blipFill>
          <a:blip r:embed="rId2" cstate="print">
            <a:lum bright="53000"/>
          </a:blip>
          <a:srcRect/>
          <a:stretch>
            <a:fillRect/>
          </a:stretch>
        </p:blipFill>
        <p:spPr bwMode="auto">
          <a:xfrm>
            <a:off x="6248400" y="2667000"/>
            <a:ext cx="1371600" cy="1371600"/>
          </a:xfrm>
          <a:prstGeom prst="rect">
            <a:avLst/>
          </a:prstGeom>
          <a:noFill/>
          <a:effectLst>
            <a:outerShdw blurRad="50800" dist="38100" dir="2700000" algn="tl" rotWithShape="0">
              <a:prstClr val="black"/>
            </a:outerShdw>
          </a:effectLst>
        </p:spPr>
      </p:pic>
      <p:pic>
        <p:nvPicPr>
          <p:cNvPr id="4" name="Picture 2" descr="C:\Users\Dani\Desktop\Bacau\backGrounds\Satellite-1.png"/>
          <p:cNvPicPr>
            <a:picLocks noChangeAspect="1" noChangeArrowheads="1"/>
          </p:cNvPicPr>
          <p:nvPr/>
        </p:nvPicPr>
        <p:blipFill>
          <a:blip r:embed="rId2" cstate="print">
            <a:lum bright="53000"/>
          </a:blip>
          <a:srcRect/>
          <a:stretch>
            <a:fillRect/>
          </a:stretch>
        </p:blipFill>
        <p:spPr bwMode="auto">
          <a:xfrm>
            <a:off x="1905000" y="2819400"/>
            <a:ext cx="1371600" cy="1371600"/>
          </a:xfrm>
          <a:prstGeom prst="rect">
            <a:avLst/>
          </a:prstGeom>
          <a:noFill/>
          <a:effectLst>
            <a:outerShdw blurRad="50800" dist="38100" dir="2700000" algn="tl" rotWithShape="0">
              <a:prstClr val="black"/>
            </a:outerShdw>
          </a:effectLst>
        </p:spPr>
      </p:pic>
      <p:pic>
        <p:nvPicPr>
          <p:cNvPr id="3075" name="Picture 3" descr="C:\Users\Dani\Desktop\Bacau\backGrounds\Mobile.png"/>
          <p:cNvPicPr>
            <a:picLocks noChangeAspect="1" noChangeArrowheads="1"/>
          </p:cNvPicPr>
          <p:nvPr/>
        </p:nvPicPr>
        <p:blipFill>
          <a:blip r:embed="rId3" cstate="print">
            <a:lum bright="18000"/>
          </a:blip>
          <a:srcRect/>
          <a:stretch>
            <a:fillRect/>
          </a:stretch>
        </p:blipFill>
        <p:spPr bwMode="auto">
          <a:xfrm>
            <a:off x="4191000" y="5334000"/>
            <a:ext cx="838200" cy="8382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3074" name="Picture 2" descr="C:\Users\Dani\Desktop\Bacau\backGrounds\Satellite-1.png"/>
          <p:cNvPicPr>
            <a:picLocks noChangeAspect="1" noChangeArrowheads="1"/>
          </p:cNvPicPr>
          <p:nvPr/>
        </p:nvPicPr>
        <p:blipFill>
          <a:blip r:embed="rId2" cstate="print">
            <a:lum bright="53000"/>
          </a:blip>
          <a:srcRect/>
          <a:stretch>
            <a:fillRect/>
          </a:stretch>
        </p:blipFill>
        <p:spPr bwMode="auto">
          <a:xfrm>
            <a:off x="6248400" y="2667000"/>
            <a:ext cx="1371600" cy="1371600"/>
          </a:xfrm>
          <a:prstGeom prst="rect">
            <a:avLst/>
          </a:prstGeom>
          <a:noFill/>
          <a:effectLst>
            <a:outerShdw blurRad="50800" dist="38100" dir="2700000" algn="tl" rotWithShape="0">
              <a:prstClr val="black"/>
            </a:outerShdw>
          </a:effectLst>
        </p:spPr>
      </p:pic>
      <p:pic>
        <p:nvPicPr>
          <p:cNvPr id="4" name="Picture 2" descr="C:\Users\Dani\Desktop\Bacau\backGrounds\Satellite-1.png"/>
          <p:cNvPicPr>
            <a:picLocks noChangeAspect="1" noChangeArrowheads="1"/>
          </p:cNvPicPr>
          <p:nvPr/>
        </p:nvPicPr>
        <p:blipFill>
          <a:blip r:embed="rId2" cstate="print">
            <a:lum bright="53000"/>
          </a:blip>
          <a:srcRect/>
          <a:stretch>
            <a:fillRect/>
          </a:stretch>
        </p:blipFill>
        <p:spPr bwMode="auto">
          <a:xfrm>
            <a:off x="1905000" y="2819400"/>
            <a:ext cx="1371600" cy="1371600"/>
          </a:xfrm>
          <a:prstGeom prst="rect">
            <a:avLst/>
          </a:prstGeom>
          <a:noFill/>
          <a:effectLst>
            <a:outerShdw blurRad="50800" dist="38100" dir="2700000" algn="tl" rotWithShape="0">
              <a:prstClr val="black"/>
            </a:outerShdw>
          </a:effectLst>
        </p:spPr>
      </p:pic>
      <p:sp>
        <p:nvSpPr>
          <p:cNvPr id="5" name="Oval 4"/>
          <p:cNvSpPr/>
          <p:nvPr/>
        </p:nvSpPr>
        <p:spPr>
          <a:xfrm>
            <a:off x="228600" y="838200"/>
            <a:ext cx="5715000" cy="5334000"/>
          </a:xfrm>
          <a:prstGeom prst="ellipse">
            <a:avLst/>
          </a:pr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3352800" y="838200"/>
            <a:ext cx="5562600" cy="5334000"/>
          </a:xfrm>
          <a:prstGeom prst="ellipse">
            <a:avLst/>
          </a:pr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75" name="Picture 3" descr="C:\Users\Dani\Desktop\Bacau\backGrounds\Mobile.png"/>
          <p:cNvPicPr>
            <a:picLocks noChangeAspect="1" noChangeArrowheads="1"/>
          </p:cNvPicPr>
          <p:nvPr/>
        </p:nvPicPr>
        <p:blipFill>
          <a:blip r:embed="rId3" cstate="print">
            <a:lum bright="18000"/>
          </a:blip>
          <a:srcRect/>
          <a:stretch>
            <a:fillRect/>
          </a:stretch>
        </p:blipFill>
        <p:spPr bwMode="auto">
          <a:xfrm>
            <a:off x="4191000" y="5334000"/>
            <a:ext cx="838200" cy="8382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3074" name="Picture 2" descr="C:\Users\Dani\Desktop\Bacau\backGrounds\Satellite-1.png"/>
          <p:cNvPicPr>
            <a:picLocks noChangeAspect="1" noChangeArrowheads="1"/>
          </p:cNvPicPr>
          <p:nvPr/>
        </p:nvPicPr>
        <p:blipFill>
          <a:blip r:embed="rId2" cstate="print">
            <a:lum bright="53000"/>
          </a:blip>
          <a:srcRect/>
          <a:stretch>
            <a:fillRect/>
          </a:stretch>
        </p:blipFill>
        <p:spPr bwMode="auto">
          <a:xfrm>
            <a:off x="6248400" y="2667000"/>
            <a:ext cx="1371600" cy="1371600"/>
          </a:xfrm>
          <a:prstGeom prst="rect">
            <a:avLst/>
          </a:prstGeom>
          <a:noFill/>
          <a:effectLst>
            <a:outerShdw blurRad="50800" dist="38100" dir="2700000" algn="tl" rotWithShape="0">
              <a:prstClr val="black"/>
            </a:outerShdw>
          </a:effectLst>
        </p:spPr>
      </p:pic>
      <p:pic>
        <p:nvPicPr>
          <p:cNvPr id="4" name="Picture 2" descr="C:\Users\Dani\Desktop\Bacau\backGrounds\Satellite-1.png"/>
          <p:cNvPicPr>
            <a:picLocks noChangeAspect="1" noChangeArrowheads="1"/>
          </p:cNvPicPr>
          <p:nvPr/>
        </p:nvPicPr>
        <p:blipFill>
          <a:blip r:embed="rId2" cstate="print">
            <a:lum bright="53000"/>
          </a:blip>
          <a:srcRect/>
          <a:stretch>
            <a:fillRect/>
          </a:stretch>
        </p:blipFill>
        <p:spPr bwMode="auto">
          <a:xfrm>
            <a:off x="1905000" y="2819400"/>
            <a:ext cx="1371600" cy="1371600"/>
          </a:xfrm>
          <a:prstGeom prst="rect">
            <a:avLst/>
          </a:prstGeom>
          <a:noFill/>
          <a:effectLst>
            <a:outerShdw blurRad="50800" dist="38100" dir="2700000" algn="tl" rotWithShape="0">
              <a:prstClr val="black"/>
            </a:outerShdw>
          </a:effectLst>
        </p:spPr>
      </p:pic>
      <p:sp>
        <p:nvSpPr>
          <p:cNvPr id="5" name="Oval 4"/>
          <p:cNvSpPr/>
          <p:nvPr/>
        </p:nvSpPr>
        <p:spPr>
          <a:xfrm>
            <a:off x="228600" y="838200"/>
            <a:ext cx="5715000" cy="5334000"/>
          </a:xfrm>
          <a:prstGeom prst="ellipse">
            <a:avLst/>
          </a:pr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3352800" y="838200"/>
            <a:ext cx="5562600" cy="5334000"/>
          </a:xfrm>
          <a:prstGeom prst="ellipse">
            <a:avLst/>
          </a:pr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75" name="Picture 3" descr="C:\Users\Dani\Desktop\Bacau\backGrounds\Mobile.png"/>
          <p:cNvPicPr>
            <a:picLocks noChangeAspect="1" noChangeArrowheads="1"/>
          </p:cNvPicPr>
          <p:nvPr/>
        </p:nvPicPr>
        <p:blipFill>
          <a:blip r:embed="rId3" cstate="print">
            <a:lum bright="18000"/>
          </a:blip>
          <a:srcRect/>
          <a:stretch>
            <a:fillRect/>
          </a:stretch>
        </p:blipFill>
        <p:spPr bwMode="auto">
          <a:xfrm>
            <a:off x="4191000" y="5334000"/>
            <a:ext cx="838200" cy="838200"/>
          </a:xfrm>
          <a:prstGeom prst="rect">
            <a:avLst/>
          </a:prstGeom>
          <a:noFill/>
          <a:effectLst>
            <a:outerShdw blurRad="50800" dist="38100" dir="2700000" algn="tl" rotWithShape="0">
              <a:prstClr val="black"/>
            </a:outerShdw>
          </a:effectLst>
        </p:spPr>
      </p:pic>
      <p:cxnSp>
        <p:nvCxnSpPr>
          <p:cNvPr id="7" name="Straight Connector 6"/>
          <p:cNvCxnSpPr/>
          <p:nvPr/>
        </p:nvCxnSpPr>
        <p:spPr>
          <a:xfrm rot="16200000" flipH="1">
            <a:off x="2781300" y="3848100"/>
            <a:ext cx="2133600" cy="16002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2705100" y="1638300"/>
            <a:ext cx="2286000" cy="16002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3074" idx="1"/>
          </p:cNvCxnSpPr>
          <p:nvPr/>
        </p:nvCxnSpPr>
        <p:spPr>
          <a:xfrm rot="16200000" flipH="1">
            <a:off x="4495800" y="1600200"/>
            <a:ext cx="1981200" cy="15240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3074" idx="1"/>
          </p:cNvCxnSpPr>
          <p:nvPr/>
        </p:nvCxnSpPr>
        <p:spPr>
          <a:xfrm rot="10800000" flipV="1">
            <a:off x="4648200" y="3352800"/>
            <a:ext cx="1600200" cy="23622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4" name="Picture 2" descr="C:\Users\Dani\Desktop\Bacau\backGrounds\Satellite-1.png"/>
          <p:cNvPicPr>
            <a:picLocks noChangeAspect="1" noChangeArrowheads="1"/>
          </p:cNvPicPr>
          <p:nvPr/>
        </p:nvPicPr>
        <p:blipFill>
          <a:blip r:embed="rId2" cstate="print">
            <a:lum bright="53000"/>
          </a:blip>
          <a:srcRect/>
          <a:stretch>
            <a:fillRect/>
          </a:stretch>
        </p:blipFill>
        <p:spPr bwMode="auto">
          <a:xfrm>
            <a:off x="1600200" y="2743200"/>
            <a:ext cx="1066800" cy="1066800"/>
          </a:xfrm>
          <a:prstGeom prst="rect">
            <a:avLst/>
          </a:prstGeom>
          <a:noFill/>
          <a:effectLst>
            <a:outerShdw blurRad="50800" dist="38100" dir="2700000" algn="tl" rotWithShape="0">
              <a:prstClr val="black"/>
            </a:outerShdw>
          </a:effectLst>
        </p:spPr>
      </p:pic>
      <p:pic>
        <p:nvPicPr>
          <p:cNvPr id="14" name="Picture 2" descr="C:\Users\Dani\Desktop\Bacau\backGrounds\Satellite-1.png"/>
          <p:cNvPicPr>
            <a:picLocks noChangeAspect="1" noChangeArrowheads="1"/>
          </p:cNvPicPr>
          <p:nvPr/>
        </p:nvPicPr>
        <p:blipFill>
          <a:blip r:embed="rId2" cstate="print">
            <a:lum bright="53000"/>
          </a:blip>
          <a:srcRect/>
          <a:stretch>
            <a:fillRect/>
          </a:stretch>
        </p:blipFill>
        <p:spPr bwMode="auto">
          <a:xfrm>
            <a:off x="5715000" y="4038600"/>
            <a:ext cx="1066800" cy="1066800"/>
          </a:xfrm>
          <a:prstGeom prst="rect">
            <a:avLst/>
          </a:prstGeom>
          <a:noFill/>
          <a:effectLst>
            <a:outerShdw blurRad="50800" dist="38100" dir="2700000" algn="tl" rotWithShape="0">
              <a:prstClr val="black"/>
            </a:outerShdw>
          </a:effectLst>
        </p:spPr>
      </p:pic>
      <p:pic>
        <p:nvPicPr>
          <p:cNvPr id="16" name="Picture 2" descr="C:\Users\Dani\Desktop\Bacau\backGrounds\Satellite-1.png"/>
          <p:cNvPicPr>
            <a:picLocks noChangeAspect="1" noChangeArrowheads="1"/>
          </p:cNvPicPr>
          <p:nvPr/>
        </p:nvPicPr>
        <p:blipFill>
          <a:blip r:embed="rId2" cstate="print">
            <a:lum bright="53000"/>
          </a:blip>
          <a:srcRect/>
          <a:stretch>
            <a:fillRect/>
          </a:stretch>
        </p:blipFill>
        <p:spPr bwMode="auto">
          <a:xfrm>
            <a:off x="5562600" y="1600200"/>
            <a:ext cx="1066800" cy="1066800"/>
          </a:xfrm>
          <a:prstGeom prst="rect">
            <a:avLst/>
          </a:prstGeom>
          <a:noFill/>
          <a:effectLst>
            <a:outerShdw blurRad="50800" dist="38100" dir="2700000" algn="tl" rotWithShape="0">
              <a:prstClr val="black"/>
            </a:outerShdw>
          </a:effectLst>
        </p:spPr>
      </p:pic>
      <p:pic>
        <p:nvPicPr>
          <p:cNvPr id="3075" name="Picture 3" descr="C:\Users\Dani\Desktop\Bacau\backGrounds\Mobile.png"/>
          <p:cNvPicPr>
            <a:picLocks noChangeAspect="1" noChangeArrowheads="1"/>
          </p:cNvPicPr>
          <p:nvPr/>
        </p:nvPicPr>
        <p:blipFill>
          <a:blip r:embed="rId3" cstate="print">
            <a:lum bright="18000"/>
          </a:blip>
          <a:srcRect/>
          <a:stretch>
            <a:fillRect/>
          </a:stretch>
        </p:blipFill>
        <p:spPr bwMode="auto">
          <a:xfrm>
            <a:off x="3657600" y="2971800"/>
            <a:ext cx="838200" cy="8382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4" name="Picture 2" descr="C:\Users\Dani\Desktop\Bacau\backGrounds\Satellite-1.png"/>
          <p:cNvPicPr>
            <a:picLocks noChangeAspect="1" noChangeArrowheads="1"/>
          </p:cNvPicPr>
          <p:nvPr/>
        </p:nvPicPr>
        <p:blipFill>
          <a:blip r:embed="rId2" cstate="print">
            <a:lum bright="53000"/>
          </a:blip>
          <a:srcRect/>
          <a:stretch>
            <a:fillRect/>
          </a:stretch>
        </p:blipFill>
        <p:spPr bwMode="auto">
          <a:xfrm>
            <a:off x="1600200" y="2743200"/>
            <a:ext cx="1066800" cy="1066800"/>
          </a:xfrm>
          <a:prstGeom prst="rect">
            <a:avLst/>
          </a:prstGeom>
          <a:noFill/>
          <a:effectLst>
            <a:outerShdw blurRad="50800" dist="38100" dir="2700000" algn="tl" rotWithShape="0">
              <a:prstClr val="black"/>
            </a:outerShdw>
          </a:effectLst>
        </p:spPr>
      </p:pic>
      <p:sp>
        <p:nvSpPr>
          <p:cNvPr id="5" name="Oval 4"/>
          <p:cNvSpPr/>
          <p:nvPr/>
        </p:nvSpPr>
        <p:spPr>
          <a:xfrm>
            <a:off x="152400" y="1524000"/>
            <a:ext cx="3886200" cy="3581400"/>
          </a:xfrm>
          <a:prstGeom prst="ellipse">
            <a:avLst/>
          </a:pr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3810000" y="228600"/>
            <a:ext cx="4876800" cy="4495800"/>
          </a:xfrm>
          <a:prstGeom prst="ellipse">
            <a:avLst/>
          </a:pr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3810000" y="2057400"/>
            <a:ext cx="4876800" cy="4800600"/>
          </a:xfrm>
          <a:prstGeom prst="ellipse">
            <a:avLst/>
          </a:pr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2" descr="C:\Users\Dani\Desktop\Bacau\backGrounds\Satellite-1.png"/>
          <p:cNvPicPr>
            <a:picLocks noChangeAspect="1" noChangeArrowheads="1"/>
          </p:cNvPicPr>
          <p:nvPr/>
        </p:nvPicPr>
        <p:blipFill>
          <a:blip r:embed="rId2" cstate="print">
            <a:lum bright="53000"/>
          </a:blip>
          <a:srcRect/>
          <a:stretch>
            <a:fillRect/>
          </a:stretch>
        </p:blipFill>
        <p:spPr bwMode="auto">
          <a:xfrm>
            <a:off x="5715000" y="4038600"/>
            <a:ext cx="1066800" cy="1066800"/>
          </a:xfrm>
          <a:prstGeom prst="rect">
            <a:avLst/>
          </a:prstGeom>
          <a:noFill/>
          <a:effectLst>
            <a:outerShdw blurRad="50800" dist="38100" dir="2700000" algn="tl" rotWithShape="0">
              <a:prstClr val="black"/>
            </a:outerShdw>
          </a:effectLst>
        </p:spPr>
      </p:pic>
      <p:pic>
        <p:nvPicPr>
          <p:cNvPr id="16" name="Picture 2" descr="C:\Users\Dani\Desktop\Bacau\backGrounds\Satellite-1.png"/>
          <p:cNvPicPr>
            <a:picLocks noChangeAspect="1" noChangeArrowheads="1"/>
          </p:cNvPicPr>
          <p:nvPr/>
        </p:nvPicPr>
        <p:blipFill>
          <a:blip r:embed="rId2" cstate="print">
            <a:lum bright="53000"/>
          </a:blip>
          <a:srcRect/>
          <a:stretch>
            <a:fillRect/>
          </a:stretch>
        </p:blipFill>
        <p:spPr bwMode="auto">
          <a:xfrm>
            <a:off x="5562600" y="1600200"/>
            <a:ext cx="1066800" cy="1066800"/>
          </a:xfrm>
          <a:prstGeom prst="rect">
            <a:avLst/>
          </a:prstGeom>
          <a:noFill/>
          <a:effectLst>
            <a:outerShdw blurRad="50800" dist="38100" dir="2700000" algn="tl" rotWithShape="0">
              <a:prstClr val="black"/>
            </a:outerShdw>
          </a:effectLst>
        </p:spPr>
      </p:pic>
      <p:pic>
        <p:nvPicPr>
          <p:cNvPr id="3075" name="Picture 3" descr="C:\Users\Dani\Desktop\Bacau\backGrounds\Mobile.png"/>
          <p:cNvPicPr>
            <a:picLocks noChangeAspect="1" noChangeArrowheads="1"/>
          </p:cNvPicPr>
          <p:nvPr/>
        </p:nvPicPr>
        <p:blipFill>
          <a:blip r:embed="rId3" cstate="print">
            <a:lum bright="18000"/>
          </a:blip>
          <a:srcRect/>
          <a:stretch>
            <a:fillRect/>
          </a:stretch>
        </p:blipFill>
        <p:spPr bwMode="auto">
          <a:xfrm>
            <a:off x="3657600" y="2971800"/>
            <a:ext cx="838200" cy="8382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4" name="Picture 2" descr="C:\Users\Dani\Desktop\Bacau\backGrounds\Satellite-1.png"/>
          <p:cNvPicPr>
            <a:picLocks noChangeAspect="1" noChangeArrowheads="1"/>
          </p:cNvPicPr>
          <p:nvPr/>
        </p:nvPicPr>
        <p:blipFill>
          <a:blip r:embed="rId2" cstate="print">
            <a:lum bright="53000"/>
          </a:blip>
          <a:srcRect/>
          <a:stretch>
            <a:fillRect/>
          </a:stretch>
        </p:blipFill>
        <p:spPr bwMode="auto">
          <a:xfrm>
            <a:off x="1600200" y="2743200"/>
            <a:ext cx="1066800" cy="1066800"/>
          </a:xfrm>
          <a:prstGeom prst="rect">
            <a:avLst/>
          </a:prstGeom>
          <a:noFill/>
          <a:effectLst>
            <a:outerShdw blurRad="50800" dist="38100" dir="2700000" algn="tl" rotWithShape="0">
              <a:prstClr val="black"/>
            </a:outerShdw>
          </a:effectLst>
        </p:spPr>
      </p:pic>
      <p:sp>
        <p:nvSpPr>
          <p:cNvPr id="5" name="Oval 4"/>
          <p:cNvSpPr/>
          <p:nvPr/>
        </p:nvSpPr>
        <p:spPr>
          <a:xfrm>
            <a:off x="152400" y="1524000"/>
            <a:ext cx="3886200" cy="3581400"/>
          </a:xfrm>
          <a:prstGeom prst="ellipse">
            <a:avLst/>
          </a:pr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3810000" y="228600"/>
            <a:ext cx="4876800" cy="4495800"/>
          </a:xfrm>
          <a:prstGeom prst="ellipse">
            <a:avLst/>
          </a:pr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p:nvPr/>
        </p:nvCxnSpPr>
        <p:spPr>
          <a:xfrm>
            <a:off x="2362200" y="3429000"/>
            <a:ext cx="1676400" cy="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3810000" y="2057400"/>
            <a:ext cx="4876800" cy="4800600"/>
          </a:xfrm>
          <a:prstGeom prst="ellipse">
            <a:avLst/>
          </a:pr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2" descr="C:\Users\Dani\Desktop\Bacau\backGrounds\Satellite-1.png"/>
          <p:cNvPicPr>
            <a:picLocks noChangeAspect="1" noChangeArrowheads="1"/>
          </p:cNvPicPr>
          <p:nvPr/>
        </p:nvPicPr>
        <p:blipFill>
          <a:blip r:embed="rId2" cstate="print">
            <a:lum bright="53000"/>
          </a:blip>
          <a:srcRect/>
          <a:stretch>
            <a:fillRect/>
          </a:stretch>
        </p:blipFill>
        <p:spPr bwMode="auto">
          <a:xfrm>
            <a:off x="5715000" y="4038600"/>
            <a:ext cx="1066800" cy="1066800"/>
          </a:xfrm>
          <a:prstGeom prst="rect">
            <a:avLst/>
          </a:prstGeom>
          <a:noFill/>
          <a:effectLst>
            <a:outerShdw blurRad="50800" dist="38100" dir="2700000" algn="tl" rotWithShape="0">
              <a:prstClr val="black"/>
            </a:outerShdw>
          </a:effectLst>
        </p:spPr>
      </p:pic>
      <p:pic>
        <p:nvPicPr>
          <p:cNvPr id="16" name="Picture 2" descr="C:\Users\Dani\Desktop\Bacau\backGrounds\Satellite-1.png"/>
          <p:cNvPicPr>
            <a:picLocks noChangeAspect="1" noChangeArrowheads="1"/>
          </p:cNvPicPr>
          <p:nvPr/>
        </p:nvPicPr>
        <p:blipFill>
          <a:blip r:embed="rId2" cstate="print">
            <a:lum bright="53000"/>
          </a:blip>
          <a:srcRect/>
          <a:stretch>
            <a:fillRect/>
          </a:stretch>
        </p:blipFill>
        <p:spPr bwMode="auto">
          <a:xfrm>
            <a:off x="5562600" y="1600200"/>
            <a:ext cx="1066800" cy="1066800"/>
          </a:xfrm>
          <a:prstGeom prst="rect">
            <a:avLst/>
          </a:prstGeom>
          <a:noFill/>
          <a:effectLst>
            <a:outerShdw blurRad="50800" dist="38100" dir="2700000" algn="tl" rotWithShape="0">
              <a:prstClr val="black"/>
            </a:outerShdw>
          </a:effectLst>
        </p:spPr>
      </p:pic>
      <p:pic>
        <p:nvPicPr>
          <p:cNvPr id="3075" name="Picture 3" descr="C:\Users\Dani\Desktop\Bacau\backGrounds\Mobile.png"/>
          <p:cNvPicPr>
            <a:picLocks noChangeAspect="1" noChangeArrowheads="1"/>
          </p:cNvPicPr>
          <p:nvPr/>
        </p:nvPicPr>
        <p:blipFill>
          <a:blip r:embed="rId3" cstate="print">
            <a:lum bright="18000"/>
          </a:blip>
          <a:srcRect/>
          <a:stretch>
            <a:fillRect/>
          </a:stretch>
        </p:blipFill>
        <p:spPr bwMode="auto">
          <a:xfrm>
            <a:off x="3657600" y="2971800"/>
            <a:ext cx="838200" cy="838200"/>
          </a:xfrm>
          <a:prstGeom prst="rect">
            <a:avLst/>
          </a:prstGeom>
          <a:noFill/>
          <a:effectLst>
            <a:outerShdw blurRad="50800" dist="38100" dir="2700000" algn="tl" rotWithShape="0">
              <a:prstClr val="black"/>
            </a:outerShdw>
          </a:effectLst>
        </p:spPr>
      </p:pic>
      <p:cxnSp>
        <p:nvCxnSpPr>
          <p:cNvPr id="19" name="Straight Connector 18"/>
          <p:cNvCxnSpPr/>
          <p:nvPr/>
        </p:nvCxnSpPr>
        <p:spPr>
          <a:xfrm>
            <a:off x="4114800" y="3505200"/>
            <a:ext cx="1752600" cy="11430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4038600" y="2362200"/>
            <a:ext cx="1828800" cy="10668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209800"/>
            <a:ext cx="9144000" cy="707886"/>
          </a:xfrm>
          <a:prstGeom prst="rect">
            <a:avLst/>
          </a:prstGeom>
          <a:noFill/>
        </p:spPr>
        <p:txBody>
          <a:bodyPr wrap="square" rtlCol="0">
            <a:spAutoFit/>
          </a:bodyPr>
          <a:lstStyle/>
          <a:p>
            <a:pPr algn="ctr"/>
            <a:r>
              <a:rPr lang="en-US" sz="4000" dirty="0" smtClean="0">
                <a:solidFill>
                  <a:schemeClr val="bg1">
                    <a:lumMod val="95000"/>
                  </a:schemeClr>
                </a:solidFill>
              </a:rPr>
              <a:t>? </a:t>
            </a:r>
            <a:r>
              <a:rPr lang="en-US" sz="4000" dirty="0" err="1" smtClean="0">
                <a:solidFill>
                  <a:schemeClr val="bg1">
                    <a:lumMod val="95000"/>
                  </a:schemeClr>
                </a:solidFill>
              </a:rPr>
              <a:t>puncte</a:t>
            </a:r>
            <a:r>
              <a:rPr lang="en-US" sz="4000" dirty="0" smtClean="0">
                <a:solidFill>
                  <a:schemeClr val="bg1">
                    <a:lumMod val="95000"/>
                  </a:schemeClr>
                </a:solidFill>
              </a:rPr>
              <a:t> de </a:t>
            </a:r>
            <a:r>
              <a:rPr lang="en-US" sz="4000" dirty="0" err="1" smtClean="0">
                <a:solidFill>
                  <a:schemeClr val="bg1">
                    <a:lumMod val="95000"/>
                  </a:schemeClr>
                </a:solidFill>
              </a:rPr>
              <a:t>reper</a:t>
            </a:r>
            <a:endParaRPr lang="en-GB" sz="4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0" y="1143000"/>
            <a:ext cx="9144000" cy="923330"/>
          </a:xfrm>
          <a:prstGeom prst="rect">
            <a:avLst/>
          </a:prstGeom>
        </p:spPr>
        <p:txBody>
          <a:bodyPr wrap="square">
            <a:spAutoFit/>
          </a:bodyPr>
          <a:lstStyle/>
          <a:p>
            <a:pPr algn="ctr"/>
            <a:r>
              <a:rPr lang="en-GB" sz="5400" u="sng" dirty="0" smtClean="0">
                <a:solidFill>
                  <a:schemeClr val="tx2">
                    <a:lumMod val="60000"/>
                    <a:lumOff val="40000"/>
                  </a:schemeClr>
                </a:solidFill>
              </a:rPr>
              <a:t>0734 158 497</a:t>
            </a:r>
            <a:endParaRPr lang="en-GB" sz="5400" u="sng" dirty="0">
              <a:solidFill>
                <a:schemeClr val="tx2">
                  <a:lumMod val="60000"/>
                  <a:lumOff val="40000"/>
                </a:schemeClr>
              </a:solidFill>
            </a:endParaRPr>
          </a:p>
        </p:txBody>
      </p:sp>
      <p:sp>
        <p:nvSpPr>
          <p:cNvPr id="3" name="TextBox 2"/>
          <p:cNvSpPr txBox="1"/>
          <p:nvPr/>
        </p:nvSpPr>
        <p:spPr>
          <a:xfrm>
            <a:off x="0" y="3581400"/>
            <a:ext cx="9144000" cy="769441"/>
          </a:xfrm>
          <a:prstGeom prst="rect">
            <a:avLst/>
          </a:prstGeom>
          <a:noFill/>
        </p:spPr>
        <p:txBody>
          <a:bodyPr wrap="square" rtlCol="0">
            <a:spAutoFit/>
          </a:bodyPr>
          <a:lstStyle/>
          <a:p>
            <a:pPr algn="ctr"/>
            <a:r>
              <a:rPr lang="en-US" sz="4400" dirty="0" smtClean="0">
                <a:solidFill>
                  <a:schemeClr val="accent1">
                    <a:lumMod val="60000"/>
                    <a:lumOff val="40000"/>
                  </a:schemeClr>
                </a:solidFill>
              </a:rPr>
              <a:t>BR</a:t>
            </a:r>
            <a:r>
              <a:rPr lang="ro-RO" sz="4400" dirty="0" smtClean="0">
                <a:solidFill>
                  <a:schemeClr val="accent1">
                    <a:lumMod val="60000"/>
                    <a:lumOff val="40000"/>
                  </a:schemeClr>
                </a:solidFill>
              </a:rPr>
              <a:t>.</a:t>
            </a:r>
            <a:r>
              <a:rPr lang="en-US" sz="4400" dirty="0" smtClean="0">
                <a:solidFill>
                  <a:schemeClr val="accent1">
                    <a:lumMod val="60000"/>
                    <a:lumOff val="40000"/>
                  </a:schemeClr>
                </a:solidFill>
              </a:rPr>
              <a:t>TL</a:t>
            </a:r>
            <a:r>
              <a:rPr lang="ro-RO" sz="4400" dirty="0" smtClean="0">
                <a:solidFill>
                  <a:schemeClr val="accent1">
                    <a:lumMod val="60000"/>
                    <a:lumOff val="40000"/>
                  </a:schemeClr>
                </a:solidFill>
              </a:rPr>
              <a:t>.</a:t>
            </a:r>
            <a:r>
              <a:rPr lang="en-US" sz="4400" dirty="0" smtClean="0">
                <a:solidFill>
                  <a:schemeClr val="accent1">
                    <a:lumMod val="60000"/>
                    <a:lumOff val="40000"/>
                  </a:schemeClr>
                </a:solidFill>
              </a:rPr>
              <a:t>SR</a:t>
            </a:r>
            <a:r>
              <a:rPr lang="ro-RO" sz="4400" dirty="0" smtClean="0">
                <a:solidFill>
                  <a:schemeClr val="accent1">
                    <a:lumMod val="60000"/>
                    <a:lumOff val="40000"/>
                  </a:schemeClr>
                </a:solidFill>
              </a:rPr>
              <a:t>.</a:t>
            </a:r>
            <a:r>
              <a:rPr lang="en-US" sz="4400" dirty="0" smtClean="0">
                <a:solidFill>
                  <a:schemeClr val="accent1">
                    <a:lumMod val="60000"/>
                    <a:lumOff val="40000"/>
                  </a:schemeClr>
                </a:solidFill>
              </a:rPr>
              <a:t>PM</a:t>
            </a:r>
            <a:endParaRPr lang="en-GB" sz="4400" dirty="0">
              <a:solidFill>
                <a:schemeClr val="accent1">
                  <a:lumMod val="60000"/>
                  <a:lumOff val="40000"/>
                </a:schemeClr>
              </a:solidFill>
            </a:endParaRPr>
          </a:p>
        </p:txBody>
      </p:sp>
      <p:sp>
        <p:nvSpPr>
          <p:cNvPr id="4" name="TextBox 3"/>
          <p:cNvSpPr txBox="1"/>
          <p:nvPr/>
        </p:nvSpPr>
        <p:spPr>
          <a:xfrm>
            <a:off x="0" y="4343400"/>
            <a:ext cx="9144000" cy="769441"/>
          </a:xfrm>
          <a:prstGeom prst="rect">
            <a:avLst/>
          </a:prstGeom>
          <a:noFill/>
        </p:spPr>
        <p:txBody>
          <a:bodyPr wrap="square" rtlCol="0">
            <a:spAutoFit/>
          </a:bodyPr>
          <a:lstStyle/>
          <a:p>
            <a:pPr algn="ctr"/>
            <a:r>
              <a:rPr lang="en-US" sz="4400" dirty="0" smtClean="0">
                <a:solidFill>
                  <a:schemeClr val="accent1">
                    <a:lumMod val="60000"/>
                    <a:lumOff val="40000"/>
                  </a:schemeClr>
                </a:solidFill>
              </a:rPr>
              <a:t>B</a:t>
            </a:r>
            <a:r>
              <a:rPr lang="ro-RO" sz="4400" dirty="0" smtClean="0">
                <a:solidFill>
                  <a:schemeClr val="accent1">
                    <a:lumMod val="60000"/>
                    <a:lumOff val="40000"/>
                  </a:schemeClr>
                </a:solidFill>
              </a:rPr>
              <a:t>.</a:t>
            </a:r>
            <a:r>
              <a:rPr lang="en-US" sz="4400" dirty="0" smtClean="0">
                <a:solidFill>
                  <a:schemeClr val="accent1">
                    <a:lumMod val="60000"/>
                    <a:lumOff val="40000"/>
                  </a:schemeClr>
                </a:solidFill>
              </a:rPr>
              <a:t>R</a:t>
            </a:r>
            <a:r>
              <a:rPr lang="ro-RO" sz="4400" dirty="0" smtClean="0">
                <a:solidFill>
                  <a:schemeClr val="accent1">
                    <a:lumMod val="60000"/>
                    <a:lumOff val="40000"/>
                  </a:schemeClr>
                </a:solidFill>
              </a:rPr>
              <a:t>.</a:t>
            </a:r>
            <a:r>
              <a:rPr lang="en-US" sz="4400" dirty="0" smtClean="0">
                <a:solidFill>
                  <a:schemeClr val="accent1">
                    <a:lumMod val="60000"/>
                    <a:lumOff val="40000"/>
                  </a:schemeClr>
                </a:solidFill>
              </a:rPr>
              <a:t>T</a:t>
            </a:r>
            <a:r>
              <a:rPr lang="ro-RO" sz="4400" dirty="0" smtClean="0">
                <a:solidFill>
                  <a:schemeClr val="accent1">
                    <a:lumMod val="60000"/>
                    <a:lumOff val="40000"/>
                  </a:schemeClr>
                </a:solidFill>
              </a:rPr>
              <a:t>.</a:t>
            </a:r>
            <a:r>
              <a:rPr lang="en-US" sz="4400" dirty="0" smtClean="0">
                <a:solidFill>
                  <a:schemeClr val="accent1">
                    <a:lumMod val="60000"/>
                    <a:lumOff val="40000"/>
                  </a:schemeClr>
                </a:solidFill>
              </a:rPr>
              <a:t>L</a:t>
            </a:r>
            <a:r>
              <a:rPr lang="ro-RO" sz="4400" dirty="0" smtClean="0">
                <a:solidFill>
                  <a:schemeClr val="accent1">
                    <a:lumMod val="60000"/>
                    <a:lumOff val="40000"/>
                  </a:schemeClr>
                </a:solidFill>
              </a:rPr>
              <a:t>.</a:t>
            </a:r>
            <a:r>
              <a:rPr lang="en-US" sz="4400" dirty="0" smtClean="0">
                <a:solidFill>
                  <a:schemeClr val="accent1">
                    <a:lumMod val="60000"/>
                    <a:lumOff val="40000"/>
                  </a:schemeClr>
                </a:solidFill>
              </a:rPr>
              <a:t>S</a:t>
            </a:r>
            <a:r>
              <a:rPr lang="ro-RO" sz="4400" dirty="0" smtClean="0">
                <a:solidFill>
                  <a:schemeClr val="accent1">
                    <a:lumMod val="60000"/>
                    <a:lumOff val="40000"/>
                  </a:schemeClr>
                </a:solidFill>
              </a:rPr>
              <a:t>.</a:t>
            </a:r>
            <a:r>
              <a:rPr lang="en-US" sz="4400" dirty="0" smtClean="0">
                <a:solidFill>
                  <a:schemeClr val="accent1">
                    <a:lumMod val="60000"/>
                    <a:lumOff val="40000"/>
                  </a:schemeClr>
                </a:solidFill>
              </a:rPr>
              <a:t>R</a:t>
            </a:r>
            <a:r>
              <a:rPr lang="ro-RO" sz="4400" dirty="0" smtClean="0">
                <a:solidFill>
                  <a:schemeClr val="accent1">
                    <a:lumMod val="60000"/>
                    <a:lumOff val="40000"/>
                  </a:schemeClr>
                </a:solidFill>
              </a:rPr>
              <a:t>.</a:t>
            </a:r>
            <a:r>
              <a:rPr lang="en-US" sz="4400" dirty="0" smtClean="0">
                <a:solidFill>
                  <a:schemeClr val="accent1">
                    <a:lumMod val="60000"/>
                    <a:lumOff val="40000"/>
                  </a:schemeClr>
                </a:solidFill>
              </a:rPr>
              <a:t>P</a:t>
            </a:r>
            <a:r>
              <a:rPr lang="ro-RO" sz="4400" dirty="0" smtClean="0">
                <a:solidFill>
                  <a:schemeClr val="accent1">
                    <a:lumMod val="60000"/>
                    <a:lumOff val="40000"/>
                  </a:schemeClr>
                </a:solidFill>
              </a:rPr>
              <a:t>.</a:t>
            </a:r>
            <a:r>
              <a:rPr lang="en-US" sz="4400" dirty="0" smtClean="0">
                <a:solidFill>
                  <a:schemeClr val="accent1">
                    <a:lumMod val="60000"/>
                    <a:lumOff val="40000"/>
                  </a:schemeClr>
                </a:solidFill>
              </a:rPr>
              <a:t>M</a:t>
            </a:r>
            <a:endParaRPr lang="en-GB" sz="4400" dirty="0">
              <a:solidFill>
                <a:schemeClr val="accent1">
                  <a:lumMod val="60000"/>
                  <a:lumOff val="40000"/>
                </a:schemeClr>
              </a:solidFill>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209800"/>
            <a:ext cx="9144000" cy="707886"/>
          </a:xfrm>
          <a:prstGeom prst="rect">
            <a:avLst/>
          </a:prstGeom>
          <a:noFill/>
        </p:spPr>
        <p:txBody>
          <a:bodyPr wrap="square" rtlCol="0">
            <a:spAutoFit/>
          </a:bodyPr>
          <a:lstStyle/>
          <a:p>
            <a:pPr algn="ctr"/>
            <a:r>
              <a:rPr lang="en-US" sz="4000" dirty="0" smtClean="0">
                <a:solidFill>
                  <a:schemeClr val="bg1">
                    <a:lumMod val="95000"/>
                  </a:schemeClr>
                </a:solidFill>
              </a:rPr>
              <a:t>2 </a:t>
            </a:r>
            <a:r>
              <a:rPr lang="en-US" sz="4000" dirty="0" err="1" smtClean="0">
                <a:solidFill>
                  <a:schemeClr val="bg1">
                    <a:lumMod val="95000"/>
                  </a:schemeClr>
                </a:solidFill>
              </a:rPr>
              <a:t>puncte</a:t>
            </a:r>
            <a:r>
              <a:rPr lang="en-US" sz="4000" dirty="0" smtClean="0">
                <a:solidFill>
                  <a:schemeClr val="bg1">
                    <a:lumMod val="95000"/>
                  </a:schemeClr>
                </a:solidFill>
              </a:rPr>
              <a:t> de </a:t>
            </a:r>
            <a:r>
              <a:rPr lang="en-US" sz="4000" dirty="0" err="1" smtClean="0">
                <a:solidFill>
                  <a:schemeClr val="bg1">
                    <a:lumMod val="95000"/>
                  </a:schemeClr>
                </a:solidFill>
              </a:rPr>
              <a:t>reper</a:t>
            </a:r>
            <a:endParaRPr lang="en-GB" sz="4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5" name="Oval 4"/>
          <p:cNvSpPr/>
          <p:nvPr/>
        </p:nvSpPr>
        <p:spPr>
          <a:xfrm>
            <a:off x="228600" y="838200"/>
            <a:ext cx="5715000" cy="5334000"/>
          </a:xfrm>
          <a:prstGeom prst="ellipse">
            <a:avLst/>
          </a:pr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3352800" y="838200"/>
            <a:ext cx="5562600" cy="5334000"/>
          </a:xfrm>
          <a:prstGeom prst="ellipse">
            <a:avLst/>
          </a:pr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p:nvPr/>
        </p:nvCxnSpPr>
        <p:spPr>
          <a:xfrm rot="16200000" flipH="1">
            <a:off x="2781300" y="3848100"/>
            <a:ext cx="2133600" cy="16002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2705100" y="1638300"/>
            <a:ext cx="2286000" cy="16002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4495800" y="1600200"/>
            <a:ext cx="1981200" cy="15240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flipV="1">
            <a:off x="4648200" y="3352800"/>
            <a:ext cx="1600200" cy="23622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5122" name="Picture 2" descr="C:\Users\Dani\Desktop\Bacau\backGrounds\Bat.png"/>
          <p:cNvPicPr>
            <a:picLocks noChangeAspect="1" noChangeArrowheads="1"/>
          </p:cNvPicPr>
          <p:nvPr/>
        </p:nvPicPr>
        <p:blipFill>
          <a:blip r:embed="rId2" cstate="print"/>
          <a:srcRect/>
          <a:stretch>
            <a:fillRect/>
          </a:stretch>
        </p:blipFill>
        <p:spPr bwMode="auto">
          <a:xfrm>
            <a:off x="6477000" y="2514600"/>
            <a:ext cx="1600200" cy="1600200"/>
          </a:xfrm>
          <a:prstGeom prst="rect">
            <a:avLst/>
          </a:prstGeom>
          <a:noFill/>
          <a:effectLst>
            <a:outerShdw blurRad="50800" dist="38100" dir="2700000" algn="tl" rotWithShape="0">
              <a:prstClr val="black"/>
            </a:outerShdw>
          </a:effectLst>
        </p:spPr>
      </p:pic>
      <p:pic>
        <p:nvPicPr>
          <p:cNvPr id="13" name="Picture 2" descr="C:\Users\Dani\Desktop\Bacau\backGrounds\Bat.png"/>
          <p:cNvPicPr>
            <a:picLocks noChangeAspect="1" noChangeArrowheads="1"/>
          </p:cNvPicPr>
          <p:nvPr/>
        </p:nvPicPr>
        <p:blipFill>
          <a:blip r:embed="rId2" cstate="print"/>
          <a:srcRect/>
          <a:stretch>
            <a:fillRect/>
          </a:stretch>
        </p:blipFill>
        <p:spPr bwMode="auto">
          <a:xfrm>
            <a:off x="1219200" y="2819400"/>
            <a:ext cx="1600200" cy="1600200"/>
          </a:xfrm>
          <a:prstGeom prst="rect">
            <a:avLst/>
          </a:prstGeom>
          <a:noFill/>
          <a:effectLst>
            <a:outerShdw blurRad="50800" dist="38100" dir="2700000" algn="tl" rotWithShape="0">
              <a:prstClr val="black"/>
            </a:outerShdw>
          </a:effectLst>
        </p:spPr>
      </p:pic>
      <p:pic>
        <p:nvPicPr>
          <p:cNvPr id="5123" name="Picture 3" descr="C:\Users\Dani\Desktop\Bacau\backGrounds\Bomb.png"/>
          <p:cNvPicPr>
            <a:picLocks noChangeAspect="1" noChangeArrowheads="1"/>
          </p:cNvPicPr>
          <p:nvPr/>
        </p:nvPicPr>
        <p:blipFill>
          <a:blip r:embed="rId3" cstate="print"/>
          <a:srcRect/>
          <a:stretch>
            <a:fillRect/>
          </a:stretch>
        </p:blipFill>
        <p:spPr bwMode="auto">
          <a:xfrm>
            <a:off x="4267200" y="5334000"/>
            <a:ext cx="914400" cy="914400"/>
          </a:xfrm>
          <a:prstGeom prst="rect">
            <a:avLst/>
          </a:prstGeom>
          <a:noFill/>
          <a:effectLst>
            <a:outerShdw blurRad="50800" dist="38100" dir="2700000" algn="tl" rotWithShape="0">
              <a:prstClr val="black"/>
            </a:outerShdw>
          </a:effectLst>
        </p:spPr>
      </p:pic>
      <p:pic>
        <p:nvPicPr>
          <p:cNvPr id="11" name="Picture 3" descr="C:\Users\Dani\Desktop\Bacau\backGrounds\Bomb.png"/>
          <p:cNvPicPr>
            <a:picLocks noChangeAspect="1" noChangeArrowheads="1"/>
          </p:cNvPicPr>
          <p:nvPr/>
        </p:nvPicPr>
        <p:blipFill>
          <a:blip r:embed="rId3" cstate="print"/>
          <a:srcRect/>
          <a:stretch>
            <a:fillRect/>
          </a:stretch>
        </p:blipFill>
        <p:spPr bwMode="auto">
          <a:xfrm>
            <a:off x="4267200" y="838200"/>
            <a:ext cx="914400" cy="9144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5" name="Oval 4"/>
          <p:cNvSpPr/>
          <p:nvPr/>
        </p:nvSpPr>
        <p:spPr>
          <a:xfrm>
            <a:off x="228600" y="838200"/>
            <a:ext cx="5715000" cy="5334000"/>
          </a:xfrm>
          <a:prstGeom prst="ellipse">
            <a:avLst/>
          </a:pr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3352800" y="838200"/>
            <a:ext cx="5562600" cy="5334000"/>
          </a:xfrm>
          <a:prstGeom prst="ellipse">
            <a:avLst/>
          </a:pr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p:nvPr/>
        </p:nvCxnSpPr>
        <p:spPr>
          <a:xfrm rot="16200000" flipH="1">
            <a:off x="2781300" y="3848100"/>
            <a:ext cx="2133600" cy="16002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2705100" y="1638300"/>
            <a:ext cx="2286000" cy="16002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4495800" y="1600200"/>
            <a:ext cx="1981200" cy="15240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flipV="1">
            <a:off x="4648200" y="3352800"/>
            <a:ext cx="1600200" cy="23622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5122" name="Picture 2" descr="C:\Users\Dani\Desktop\Bacau\backGrounds\Bat.png"/>
          <p:cNvPicPr>
            <a:picLocks noChangeAspect="1" noChangeArrowheads="1"/>
          </p:cNvPicPr>
          <p:nvPr/>
        </p:nvPicPr>
        <p:blipFill>
          <a:blip r:embed="rId2" cstate="print"/>
          <a:srcRect/>
          <a:stretch>
            <a:fillRect/>
          </a:stretch>
        </p:blipFill>
        <p:spPr bwMode="auto">
          <a:xfrm>
            <a:off x="6477000" y="2514600"/>
            <a:ext cx="1600200" cy="1600200"/>
          </a:xfrm>
          <a:prstGeom prst="rect">
            <a:avLst/>
          </a:prstGeom>
          <a:noFill/>
          <a:effectLst>
            <a:outerShdw blurRad="50800" dist="38100" dir="2700000" algn="tl" rotWithShape="0">
              <a:prstClr val="black"/>
            </a:outerShdw>
          </a:effectLst>
        </p:spPr>
      </p:pic>
      <p:pic>
        <p:nvPicPr>
          <p:cNvPr id="13" name="Picture 2" descr="C:\Users\Dani\Desktop\Bacau\backGrounds\Bat.png"/>
          <p:cNvPicPr>
            <a:picLocks noChangeAspect="1" noChangeArrowheads="1"/>
          </p:cNvPicPr>
          <p:nvPr/>
        </p:nvPicPr>
        <p:blipFill>
          <a:blip r:embed="rId2" cstate="print"/>
          <a:srcRect/>
          <a:stretch>
            <a:fillRect/>
          </a:stretch>
        </p:blipFill>
        <p:spPr bwMode="auto">
          <a:xfrm>
            <a:off x="1219200" y="2819400"/>
            <a:ext cx="1600200" cy="1600200"/>
          </a:xfrm>
          <a:prstGeom prst="rect">
            <a:avLst/>
          </a:prstGeom>
          <a:noFill/>
          <a:effectLst>
            <a:outerShdw blurRad="50800" dist="38100" dir="2700000" algn="tl" rotWithShape="0">
              <a:prstClr val="black"/>
            </a:outerShdw>
          </a:effectLst>
        </p:spPr>
      </p:pic>
      <p:cxnSp>
        <p:nvCxnSpPr>
          <p:cNvPr id="14" name="Straight Connector 13"/>
          <p:cNvCxnSpPr/>
          <p:nvPr/>
        </p:nvCxnSpPr>
        <p:spPr>
          <a:xfrm rot="5400000">
            <a:off x="1447800" y="3429000"/>
            <a:ext cx="6400800" cy="0"/>
          </a:xfrm>
          <a:prstGeom prst="line">
            <a:avLst/>
          </a:prstGeom>
          <a:ln w="349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7" name="Straight Connector 6"/>
          <p:cNvCxnSpPr/>
          <p:nvPr/>
        </p:nvCxnSpPr>
        <p:spPr>
          <a:xfrm rot="16200000" flipH="1">
            <a:off x="2781300" y="3848100"/>
            <a:ext cx="2133600" cy="16002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2705100" y="1638300"/>
            <a:ext cx="2286000" cy="16002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4495800" y="1600200"/>
            <a:ext cx="1981200" cy="15240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flipV="1">
            <a:off x="4648200" y="3352800"/>
            <a:ext cx="1600200" cy="23622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5122" name="Picture 2" descr="C:\Users\Dani\Desktop\Bacau\backGrounds\Bat.png"/>
          <p:cNvPicPr>
            <a:picLocks noChangeAspect="1" noChangeArrowheads="1"/>
          </p:cNvPicPr>
          <p:nvPr/>
        </p:nvPicPr>
        <p:blipFill>
          <a:blip r:embed="rId2" cstate="print"/>
          <a:srcRect/>
          <a:stretch>
            <a:fillRect/>
          </a:stretch>
        </p:blipFill>
        <p:spPr bwMode="auto">
          <a:xfrm>
            <a:off x="6477000" y="2514600"/>
            <a:ext cx="1600200" cy="1600200"/>
          </a:xfrm>
          <a:prstGeom prst="rect">
            <a:avLst/>
          </a:prstGeom>
          <a:noFill/>
          <a:effectLst>
            <a:outerShdw blurRad="50800" dist="38100" dir="2700000" algn="tl" rotWithShape="0">
              <a:prstClr val="black"/>
            </a:outerShdw>
          </a:effectLst>
        </p:spPr>
      </p:pic>
      <p:pic>
        <p:nvPicPr>
          <p:cNvPr id="13" name="Picture 2" descr="C:\Users\Dani\Desktop\Bacau\backGrounds\Bat.png"/>
          <p:cNvPicPr>
            <a:picLocks noChangeAspect="1" noChangeArrowheads="1"/>
          </p:cNvPicPr>
          <p:nvPr/>
        </p:nvPicPr>
        <p:blipFill>
          <a:blip r:embed="rId2" cstate="print"/>
          <a:srcRect/>
          <a:stretch>
            <a:fillRect/>
          </a:stretch>
        </p:blipFill>
        <p:spPr bwMode="auto">
          <a:xfrm>
            <a:off x="1219200" y="2819400"/>
            <a:ext cx="1600200" cy="1600200"/>
          </a:xfrm>
          <a:prstGeom prst="rect">
            <a:avLst/>
          </a:prstGeom>
          <a:noFill/>
          <a:effectLst>
            <a:outerShdw blurRad="50800" dist="38100" dir="2700000" algn="tl" rotWithShape="0">
              <a:prstClr val="black"/>
            </a:outerShdw>
          </a:effectLst>
        </p:spPr>
      </p:pic>
      <p:cxnSp>
        <p:nvCxnSpPr>
          <p:cNvPr id="14" name="Straight Connector 13"/>
          <p:cNvCxnSpPr/>
          <p:nvPr/>
        </p:nvCxnSpPr>
        <p:spPr>
          <a:xfrm rot="5400000">
            <a:off x="1447800" y="3429000"/>
            <a:ext cx="6400800" cy="0"/>
          </a:xfrm>
          <a:prstGeom prst="line">
            <a:avLst/>
          </a:prstGeom>
          <a:ln w="349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419600" y="1219200"/>
            <a:ext cx="457200" cy="457200"/>
          </a:xfrm>
          <a:prstGeom prst="ellipse">
            <a:avLst/>
          </a:prstGeom>
          <a:solidFill>
            <a:srgbClr val="C0000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4419600" y="5410200"/>
            <a:ext cx="457200" cy="457200"/>
          </a:xfrm>
          <a:prstGeom prst="ellipse">
            <a:avLst/>
          </a:prstGeom>
          <a:solidFill>
            <a:srgbClr val="C0000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7" name="Straight Connector 6"/>
          <p:cNvCxnSpPr/>
          <p:nvPr/>
        </p:nvCxnSpPr>
        <p:spPr>
          <a:xfrm rot="16200000" flipH="1">
            <a:off x="2781300" y="3848100"/>
            <a:ext cx="2133600" cy="16002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2705100" y="1638300"/>
            <a:ext cx="2286000" cy="16002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4495800" y="1600200"/>
            <a:ext cx="1981200" cy="15240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flipV="1">
            <a:off x="4648200" y="3352800"/>
            <a:ext cx="1600200" cy="23622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5122" name="Picture 2" descr="C:\Users\Dani\Desktop\Bacau\backGrounds\Bat.png"/>
          <p:cNvPicPr>
            <a:picLocks noChangeAspect="1" noChangeArrowheads="1"/>
          </p:cNvPicPr>
          <p:nvPr/>
        </p:nvPicPr>
        <p:blipFill>
          <a:blip r:embed="rId2" cstate="print"/>
          <a:srcRect/>
          <a:stretch>
            <a:fillRect/>
          </a:stretch>
        </p:blipFill>
        <p:spPr bwMode="auto">
          <a:xfrm>
            <a:off x="6477000" y="2514600"/>
            <a:ext cx="1600200" cy="1600200"/>
          </a:xfrm>
          <a:prstGeom prst="rect">
            <a:avLst/>
          </a:prstGeom>
          <a:noFill/>
          <a:effectLst>
            <a:outerShdw blurRad="50800" dist="38100" dir="2700000" algn="tl" rotWithShape="0">
              <a:prstClr val="black"/>
            </a:outerShdw>
          </a:effectLst>
        </p:spPr>
      </p:pic>
      <p:pic>
        <p:nvPicPr>
          <p:cNvPr id="13" name="Picture 2" descr="C:\Users\Dani\Desktop\Bacau\backGrounds\Bat.png"/>
          <p:cNvPicPr>
            <a:picLocks noChangeAspect="1" noChangeArrowheads="1"/>
          </p:cNvPicPr>
          <p:nvPr/>
        </p:nvPicPr>
        <p:blipFill>
          <a:blip r:embed="rId2" cstate="print"/>
          <a:srcRect/>
          <a:stretch>
            <a:fillRect/>
          </a:stretch>
        </p:blipFill>
        <p:spPr bwMode="auto">
          <a:xfrm>
            <a:off x="1219200" y="2819400"/>
            <a:ext cx="1600200" cy="1600200"/>
          </a:xfrm>
          <a:prstGeom prst="rect">
            <a:avLst/>
          </a:prstGeom>
          <a:noFill/>
          <a:effectLst>
            <a:outerShdw blurRad="50800" dist="38100" dir="2700000" algn="tl" rotWithShape="0">
              <a:prstClr val="black"/>
            </a:outerShdw>
          </a:effectLst>
        </p:spPr>
      </p:pic>
      <p:cxnSp>
        <p:nvCxnSpPr>
          <p:cNvPr id="14" name="Straight Connector 13"/>
          <p:cNvCxnSpPr/>
          <p:nvPr/>
        </p:nvCxnSpPr>
        <p:spPr>
          <a:xfrm rot="5400000">
            <a:off x="1447800" y="3429000"/>
            <a:ext cx="6400800" cy="0"/>
          </a:xfrm>
          <a:prstGeom prst="line">
            <a:avLst/>
          </a:prstGeom>
          <a:ln w="349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419600" y="1219200"/>
            <a:ext cx="457200" cy="457200"/>
          </a:xfrm>
          <a:prstGeom prst="ellipse">
            <a:avLst/>
          </a:prstGeom>
          <a:solidFill>
            <a:srgbClr val="C0000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4419600" y="5410200"/>
            <a:ext cx="457200" cy="457200"/>
          </a:xfrm>
          <a:prstGeom prst="ellipse">
            <a:avLst/>
          </a:prstGeom>
          <a:solidFill>
            <a:srgbClr val="C0000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4419600" y="2514600"/>
            <a:ext cx="457200" cy="457200"/>
          </a:xfrm>
          <a:prstGeom prst="ellipse">
            <a:avLst/>
          </a:prstGeom>
          <a:solidFill>
            <a:srgbClr val="C0000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4419600" y="3886200"/>
            <a:ext cx="457200" cy="457200"/>
          </a:xfrm>
          <a:prstGeom prst="ellipse">
            <a:avLst/>
          </a:prstGeom>
          <a:solidFill>
            <a:srgbClr val="C0000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p:cNvCxnSpPr>
            <a:endCxn id="17" idx="2"/>
          </p:cNvCxnSpPr>
          <p:nvPr/>
        </p:nvCxnSpPr>
        <p:spPr>
          <a:xfrm flipV="1">
            <a:off x="3048000" y="2743200"/>
            <a:ext cx="1371600" cy="838200"/>
          </a:xfrm>
          <a:prstGeom prst="line">
            <a:avLst/>
          </a:prstGeom>
          <a:ln w="3492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20" idx="2"/>
          </p:cNvCxnSpPr>
          <p:nvPr/>
        </p:nvCxnSpPr>
        <p:spPr>
          <a:xfrm>
            <a:off x="3048000" y="3581400"/>
            <a:ext cx="1371600" cy="533400"/>
          </a:xfrm>
          <a:prstGeom prst="line">
            <a:avLst/>
          </a:prstGeom>
          <a:ln w="3492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876800" y="2743200"/>
            <a:ext cx="1371600" cy="609600"/>
          </a:xfrm>
          <a:prstGeom prst="line">
            <a:avLst/>
          </a:prstGeom>
          <a:ln w="3492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876800" y="3352800"/>
            <a:ext cx="1371600" cy="762000"/>
          </a:xfrm>
          <a:prstGeom prst="line">
            <a:avLst/>
          </a:prstGeom>
          <a:ln w="34925">
            <a:solidFill>
              <a:srgbClr val="FFFF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7" name="Straight Connector 6"/>
          <p:cNvCxnSpPr/>
          <p:nvPr/>
        </p:nvCxnSpPr>
        <p:spPr>
          <a:xfrm rot="16200000" flipH="1">
            <a:off x="2781300" y="3771900"/>
            <a:ext cx="2133600" cy="16002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2705100" y="1562100"/>
            <a:ext cx="2286000" cy="16002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4495800" y="1524000"/>
            <a:ext cx="1981200" cy="15240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flipV="1">
            <a:off x="4648200" y="3276600"/>
            <a:ext cx="1600200" cy="2362200"/>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5122" name="Picture 2" descr="C:\Users\Dani\Desktop\Bacau\backGrounds\Bat.png"/>
          <p:cNvPicPr>
            <a:picLocks noChangeAspect="1" noChangeArrowheads="1"/>
          </p:cNvPicPr>
          <p:nvPr/>
        </p:nvPicPr>
        <p:blipFill>
          <a:blip r:embed="rId2" cstate="print"/>
          <a:srcRect/>
          <a:stretch>
            <a:fillRect/>
          </a:stretch>
        </p:blipFill>
        <p:spPr bwMode="auto">
          <a:xfrm>
            <a:off x="6477000" y="2438400"/>
            <a:ext cx="1600200" cy="1600200"/>
          </a:xfrm>
          <a:prstGeom prst="rect">
            <a:avLst/>
          </a:prstGeom>
          <a:noFill/>
          <a:effectLst>
            <a:outerShdw blurRad="50800" dist="38100" dir="2700000" algn="tl" rotWithShape="0">
              <a:prstClr val="black"/>
            </a:outerShdw>
          </a:effectLst>
        </p:spPr>
      </p:pic>
      <p:pic>
        <p:nvPicPr>
          <p:cNvPr id="13" name="Picture 2" descr="C:\Users\Dani\Desktop\Bacau\backGrounds\Bat.png"/>
          <p:cNvPicPr>
            <a:picLocks noChangeAspect="1" noChangeArrowheads="1"/>
          </p:cNvPicPr>
          <p:nvPr/>
        </p:nvPicPr>
        <p:blipFill>
          <a:blip r:embed="rId2" cstate="print"/>
          <a:srcRect/>
          <a:stretch>
            <a:fillRect/>
          </a:stretch>
        </p:blipFill>
        <p:spPr bwMode="auto">
          <a:xfrm>
            <a:off x="1219200" y="2743200"/>
            <a:ext cx="1600200" cy="1600200"/>
          </a:xfrm>
          <a:prstGeom prst="rect">
            <a:avLst/>
          </a:prstGeom>
          <a:noFill/>
          <a:effectLst>
            <a:outerShdw blurRad="50800" dist="38100" dir="2700000" algn="tl" rotWithShape="0">
              <a:prstClr val="black"/>
            </a:outerShdw>
          </a:effectLst>
        </p:spPr>
      </p:pic>
      <p:cxnSp>
        <p:nvCxnSpPr>
          <p:cNvPr id="14" name="Straight Connector 13"/>
          <p:cNvCxnSpPr/>
          <p:nvPr/>
        </p:nvCxnSpPr>
        <p:spPr>
          <a:xfrm rot="5400000">
            <a:off x="1333500" y="3467100"/>
            <a:ext cx="6629400" cy="0"/>
          </a:xfrm>
          <a:prstGeom prst="line">
            <a:avLst/>
          </a:prstGeom>
          <a:ln w="349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419600" y="1143000"/>
            <a:ext cx="457200" cy="457200"/>
          </a:xfrm>
          <a:prstGeom prst="ellipse">
            <a:avLst/>
          </a:prstGeom>
          <a:solidFill>
            <a:srgbClr val="C0000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4419600" y="5334000"/>
            <a:ext cx="457200" cy="457200"/>
          </a:xfrm>
          <a:prstGeom prst="ellipse">
            <a:avLst/>
          </a:prstGeom>
          <a:solidFill>
            <a:srgbClr val="C0000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4419600" y="2438400"/>
            <a:ext cx="457200" cy="457200"/>
          </a:xfrm>
          <a:prstGeom prst="ellipse">
            <a:avLst/>
          </a:prstGeom>
          <a:solidFill>
            <a:srgbClr val="C0000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4419600" y="3810000"/>
            <a:ext cx="457200" cy="457200"/>
          </a:xfrm>
          <a:prstGeom prst="ellipse">
            <a:avLst/>
          </a:prstGeom>
          <a:solidFill>
            <a:srgbClr val="C0000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p:cNvCxnSpPr>
            <a:endCxn id="17" idx="2"/>
          </p:cNvCxnSpPr>
          <p:nvPr/>
        </p:nvCxnSpPr>
        <p:spPr>
          <a:xfrm flipV="1">
            <a:off x="3048000" y="2667000"/>
            <a:ext cx="1371600" cy="838200"/>
          </a:xfrm>
          <a:prstGeom prst="line">
            <a:avLst/>
          </a:prstGeom>
          <a:ln w="3492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20" idx="2"/>
          </p:cNvCxnSpPr>
          <p:nvPr/>
        </p:nvCxnSpPr>
        <p:spPr>
          <a:xfrm>
            <a:off x="3048000" y="3505200"/>
            <a:ext cx="1371600" cy="533400"/>
          </a:xfrm>
          <a:prstGeom prst="line">
            <a:avLst/>
          </a:prstGeom>
          <a:ln w="3492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876800" y="2667000"/>
            <a:ext cx="1371600" cy="609600"/>
          </a:xfrm>
          <a:prstGeom prst="line">
            <a:avLst/>
          </a:prstGeom>
          <a:ln w="3492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876800" y="3276600"/>
            <a:ext cx="1371600" cy="762000"/>
          </a:xfrm>
          <a:prstGeom prst="line">
            <a:avLst/>
          </a:prstGeom>
          <a:ln w="34925">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419600" y="304800"/>
            <a:ext cx="457200" cy="457200"/>
          </a:xfrm>
          <a:prstGeom prst="ellipse">
            <a:avLst/>
          </a:prstGeom>
          <a:solidFill>
            <a:srgbClr val="C0000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4419600" y="6096000"/>
            <a:ext cx="457200" cy="457200"/>
          </a:xfrm>
          <a:prstGeom prst="ellipse">
            <a:avLst/>
          </a:prstGeom>
          <a:solidFill>
            <a:srgbClr val="C0000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p:cNvCxnSpPr>
            <a:endCxn id="18" idx="2"/>
          </p:cNvCxnSpPr>
          <p:nvPr/>
        </p:nvCxnSpPr>
        <p:spPr>
          <a:xfrm rot="5400000" flipH="1" flipV="1">
            <a:off x="2247900" y="1333500"/>
            <a:ext cx="2971800" cy="1371600"/>
          </a:xfrm>
          <a:prstGeom prst="line">
            <a:avLst/>
          </a:prstGeom>
          <a:ln w="34925">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9" idx="6"/>
          </p:cNvCxnSpPr>
          <p:nvPr/>
        </p:nvCxnSpPr>
        <p:spPr>
          <a:xfrm flipV="1">
            <a:off x="4876800" y="3352800"/>
            <a:ext cx="1371600" cy="2971800"/>
          </a:xfrm>
          <a:prstGeom prst="line">
            <a:avLst/>
          </a:prstGeom>
          <a:ln w="34925">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9" idx="2"/>
          </p:cNvCxnSpPr>
          <p:nvPr/>
        </p:nvCxnSpPr>
        <p:spPr>
          <a:xfrm rot="10800000">
            <a:off x="3048000" y="3505200"/>
            <a:ext cx="1371600" cy="2819400"/>
          </a:xfrm>
          <a:prstGeom prst="line">
            <a:avLst/>
          </a:prstGeom>
          <a:ln w="34925">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18" idx="6"/>
          </p:cNvCxnSpPr>
          <p:nvPr/>
        </p:nvCxnSpPr>
        <p:spPr>
          <a:xfrm rot="16200000" flipV="1">
            <a:off x="4191000" y="1219200"/>
            <a:ext cx="2743200" cy="1371600"/>
          </a:xfrm>
          <a:prstGeom prst="line">
            <a:avLst/>
          </a:prstGeom>
          <a:ln w="34925">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133600"/>
            <a:ext cx="9144000" cy="2554545"/>
          </a:xfrm>
          <a:prstGeom prst="rect">
            <a:avLst/>
          </a:prstGeom>
          <a:noFill/>
        </p:spPr>
        <p:txBody>
          <a:bodyPr wrap="square" rtlCol="0">
            <a:spAutoFit/>
          </a:bodyPr>
          <a:lstStyle/>
          <a:p>
            <a:pPr algn="ctr"/>
            <a:r>
              <a:rPr lang="en-US" sz="4000" dirty="0" err="1" smtClean="0">
                <a:solidFill>
                  <a:schemeClr val="bg1">
                    <a:lumMod val="95000"/>
                  </a:schemeClr>
                </a:solidFill>
              </a:rPr>
              <a:t>Pentru</a:t>
            </a:r>
            <a:r>
              <a:rPr lang="en-US" sz="4000" dirty="0" smtClean="0">
                <a:solidFill>
                  <a:schemeClr val="bg1">
                    <a:lumMod val="95000"/>
                  </a:schemeClr>
                </a:solidFill>
              </a:rPr>
              <a:t> </a:t>
            </a:r>
            <a:r>
              <a:rPr lang="en-US" sz="4000" dirty="0" err="1" smtClean="0">
                <a:solidFill>
                  <a:schemeClr val="bg1">
                    <a:lumMod val="95000"/>
                  </a:schemeClr>
                </a:solidFill>
              </a:rPr>
              <a:t>simplicitate</a:t>
            </a:r>
            <a:r>
              <a:rPr lang="en-US" sz="4000" dirty="0" smtClean="0">
                <a:solidFill>
                  <a:schemeClr val="bg1">
                    <a:lumMod val="95000"/>
                  </a:schemeClr>
                </a:solidFill>
              </a:rPr>
              <a:t> o s</a:t>
            </a:r>
            <a:r>
              <a:rPr lang="ro-RO" sz="4000" dirty="0" smtClean="0">
                <a:solidFill>
                  <a:schemeClr val="bg1">
                    <a:lumMod val="95000"/>
                  </a:schemeClr>
                </a:solidFill>
              </a:rPr>
              <a:t>ă</a:t>
            </a:r>
            <a:r>
              <a:rPr lang="en-US" sz="4000" dirty="0" smtClean="0">
                <a:solidFill>
                  <a:schemeClr val="bg1">
                    <a:lumMod val="95000"/>
                  </a:schemeClr>
                </a:solidFill>
              </a:rPr>
              <a:t> consider</a:t>
            </a:r>
            <a:r>
              <a:rPr lang="ro-RO" sz="4000" dirty="0" smtClean="0">
                <a:solidFill>
                  <a:schemeClr val="bg1">
                    <a:lumMod val="95000"/>
                  </a:schemeClr>
                </a:solidFill>
              </a:rPr>
              <a:t>ă</a:t>
            </a:r>
            <a:r>
              <a:rPr lang="en-US" sz="4000" dirty="0" smtClean="0">
                <a:solidFill>
                  <a:schemeClr val="bg1">
                    <a:lumMod val="95000"/>
                  </a:schemeClr>
                </a:solidFill>
              </a:rPr>
              <a:t>m 2 </a:t>
            </a:r>
            <a:r>
              <a:rPr lang="en-US" sz="4000" dirty="0" err="1" smtClean="0">
                <a:solidFill>
                  <a:schemeClr val="bg1">
                    <a:lumMod val="95000"/>
                  </a:schemeClr>
                </a:solidFill>
              </a:rPr>
              <a:t>direc</a:t>
            </a:r>
            <a:r>
              <a:rPr lang="ro-RO" sz="4000" dirty="0" smtClean="0">
                <a:solidFill>
                  <a:schemeClr val="bg1">
                    <a:lumMod val="95000"/>
                  </a:schemeClr>
                </a:solidFill>
              </a:rPr>
              <a:t>ții:</a:t>
            </a:r>
          </a:p>
          <a:p>
            <a:pPr algn="ctr"/>
            <a:endParaRPr lang="ro-RO" sz="4000" dirty="0" smtClean="0">
              <a:solidFill>
                <a:schemeClr val="bg1">
                  <a:lumMod val="95000"/>
                </a:schemeClr>
              </a:solidFill>
            </a:endParaRPr>
          </a:p>
          <a:p>
            <a:pPr algn="ctr"/>
            <a:r>
              <a:rPr lang="ro-RO" sz="4000" dirty="0" smtClean="0">
                <a:solidFill>
                  <a:srgbClr val="FEC434"/>
                </a:solidFill>
              </a:rPr>
              <a:t>Orizontal</a:t>
            </a:r>
            <a:r>
              <a:rPr lang="ro-RO" sz="4000" dirty="0" smtClean="0">
                <a:solidFill>
                  <a:schemeClr val="bg1">
                    <a:lumMod val="95000"/>
                  </a:schemeClr>
                </a:solidFill>
              </a:rPr>
              <a:t> și </a:t>
            </a:r>
            <a:r>
              <a:rPr lang="ro-RO" sz="4000" dirty="0" smtClean="0">
                <a:solidFill>
                  <a:srgbClr val="65D7FF"/>
                </a:solidFill>
              </a:rPr>
              <a:t>Vertical</a:t>
            </a:r>
            <a:endParaRPr lang="en-GB" sz="4000" dirty="0">
              <a:solidFill>
                <a:srgbClr val="65D7FF"/>
              </a:solidFill>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3" idx="0"/>
            <a:endCxn id="3" idx="2"/>
          </p:cNvCxnSpPr>
          <p:nvPr/>
        </p:nvCxnSpPr>
        <p:spPr>
          <a:xfrm rot="16200000" flipH="1">
            <a:off x="1371600" y="3429000"/>
            <a:ext cx="64008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Picture 2" descr="C:\Users\Dani\Desktop\Bacau\backGrounds\Bat.png"/>
          <p:cNvPicPr>
            <a:picLocks noChangeAspect="1" noChangeArrowheads="1"/>
          </p:cNvPicPr>
          <p:nvPr/>
        </p:nvPicPr>
        <p:blipFill>
          <a:blip r:embed="rId2" cstate="print"/>
          <a:srcRect/>
          <a:stretch>
            <a:fillRect/>
          </a:stretch>
        </p:blipFill>
        <p:spPr bwMode="auto">
          <a:xfrm>
            <a:off x="1219200" y="2743200"/>
            <a:ext cx="1600200" cy="16002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3" idx="0"/>
            <a:endCxn id="3" idx="2"/>
          </p:cNvCxnSpPr>
          <p:nvPr/>
        </p:nvCxnSpPr>
        <p:spPr>
          <a:xfrm rot="16200000" flipH="1">
            <a:off x="1371600" y="3429000"/>
            <a:ext cx="64008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Picture 2" descr="C:\Users\Dani\Desktop\Bacau\backGrounds\Bat.png"/>
          <p:cNvPicPr>
            <a:picLocks noChangeAspect="1" noChangeArrowheads="1"/>
          </p:cNvPicPr>
          <p:nvPr/>
        </p:nvPicPr>
        <p:blipFill>
          <a:blip r:embed="rId2" cstate="print">
            <a:lum bright="-47000"/>
          </a:blip>
          <a:srcRect/>
          <a:stretch>
            <a:fillRect/>
          </a:stretch>
        </p:blipFill>
        <p:spPr bwMode="auto">
          <a:xfrm>
            <a:off x="1219200" y="2743200"/>
            <a:ext cx="1600200" cy="1600200"/>
          </a:xfrm>
          <a:prstGeom prst="rect">
            <a:avLst/>
          </a:prstGeom>
          <a:noFill/>
          <a:effectLst>
            <a:outerShdw blurRad="50800" dist="38100" dir="2700000" algn="tl" rotWithShape="0">
              <a:prstClr val="black"/>
            </a:outerShdw>
          </a:effectLst>
        </p:spPr>
      </p:pic>
      <p:pic>
        <p:nvPicPr>
          <p:cNvPr id="7" name="Picture 2" descr="C:\Users\Dani\Desktop\Bacau\backGrounds\Bat.png"/>
          <p:cNvPicPr>
            <a:picLocks noChangeAspect="1" noChangeArrowheads="1"/>
          </p:cNvPicPr>
          <p:nvPr/>
        </p:nvPicPr>
        <p:blipFill>
          <a:blip r:embed="rId2" cstate="print"/>
          <a:srcRect/>
          <a:stretch>
            <a:fillRect/>
          </a:stretch>
        </p:blipFill>
        <p:spPr bwMode="auto">
          <a:xfrm>
            <a:off x="6248400" y="2743200"/>
            <a:ext cx="1600200" cy="16002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3" idx="0"/>
            <a:endCxn id="3" idx="2"/>
          </p:cNvCxnSpPr>
          <p:nvPr/>
        </p:nvCxnSpPr>
        <p:spPr>
          <a:xfrm rot="16200000" flipH="1">
            <a:off x="1371600" y="3429000"/>
            <a:ext cx="64008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Picture 2" descr="C:\Users\Dani\Desktop\Bacau\backGrounds\Bat.png"/>
          <p:cNvPicPr>
            <a:picLocks noChangeAspect="1" noChangeArrowheads="1"/>
          </p:cNvPicPr>
          <p:nvPr/>
        </p:nvPicPr>
        <p:blipFill>
          <a:blip r:embed="rId2" cstate="print">
            <a:lum bright="-47000"/>
          </a:blip>
          <a:srcRect/>
          <a:stretch>
            <a:fillRect/>
          </a:stretch>
        </p:blipFill>
        <p:spPr bwMode="auto">
          <a:xfrm>
            <a:off x="1219200" y="2743200"/>
            <a:ext cx="1600200" cy="1600200"/>
          </a:xfrm>
          <a:prstGeom prst="rect">
            <a:avLst/>
          </a:prstGeom>
          <a:noFill/>
          <a:effectLst>
            <a:outerShdw blurRad="50800" dist="38100" dir="2700000" algn="tl" rotWithShape="0">
              <a:prstClr val="black"/>
            </a:outerShdw>
          </a:effectLst>
        </p:spPr>
      </p:pic>
      <p:pic>
        <p:nvPicPr>
          <p:cNvPr id="7" name="Picture 2" descr="C:\Users\Dani\Desktop\Bacau\backGrounds\Bat.png"/>
          <p:cNvPicPr>
            <a:picLocks noChangeAspect="1" noChangeArrowheads="1"/>
          </p:cNvPicPr>
          <p:nvPr/>
        </p:nvPicPr>
        <p:blipFill>
          <a:blip r:embed="rId2" cstate="print"/>
          <a:srcRect/>
          <a:stretch>
            <a:fillRect/>
          </a:stretch>
        </p:blipFill>
        <p:spPr bwMode="auto">
          <a:xfrm>
            <a:off x="6248400" y="2743200"/>
            <a:ext cx="1600200" cy="1600200"/>
          </a:xfrm>
          <a:prstGeom prst="rect">
            <a:avLst/>
          </a:prstGeom>
          <a:noFill/>
          <a:effectLst>
            <a:outerShdw blurRad="50800" dist="38100" dir="2700000" algn="tl" rotWithShape="0">
              <a:prstClr val="black"/>
            </a:outerShdw>
          </a:effectLst>
        </p:spPr>
      </p:pic>
      <p:sp>
        <p:nvSpPr>
          <p:cNvPr id="8" name="Oval 7"/>
          <p:cNvSpPr/>
          <p:nvPr/>
        </p:nvSpPr>
        <p:spPr>
          <a:xfrm>
            <a:off x="4191000" y="76200"/>
            <a:ext cx="762000" cy="6705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3" idx="3"/>
            <a:endCxn id="3" idx="1"/>
          </p:cNvCxnSpPr>
          <p:nvPr/>
        </p:nvCxnSpPr>
        <p:spPr>
          <a:xfrm flipH="1">
            <a:off x="152400" y="3429000"/>
            <a:ext cx="88392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Picture 2" descr="C:\Users\Dani\Desktop\Bacau\backGrounds\Bat.png"/>
          <p:cNvPicPr>
            <a:picLocks noChangeAspect="1" noChangeArrowheads="1"/>
          </p:cNvPicPr>
          <p:nvPr/>
        </p:nvPicPr>
        <p:blipFill>
          <a:blip r:embed="rId2" cstate="print"/>
          <a:srcRect/>
          <a:stretch>
            <a:fillRect/>
          </a:stretch>
        </p:blipFill>
        <p:spPr bwMode="auto">
          <a:xfrm>
            <a:off x="3581400" y="838200"/>
            <a:ext cx="1600200" cy="16002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3" idx="3"/>
            <a:endCxn id="3" idx="1"/>
          </p:cNvCxnSpPr>
          <p:nvPr/>
        </p:nvCxnSpPr>
        <p:spPr>
          <a:xfrm flipH="1">
            <a:off x="152400" y="3429000"/>
            <a:ext cx="88392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Picture 2" descr="C:\Users\Dani\Desktop\Bacau\backGrounds\Bat.png"/>
          <p:cNvPicPr>
            <a:picLocks noChangeAspect="1" noChangeArrowheads="1"/>
          </p:cNvPicPr>
          <p:nvPr/>
        </p:nvPicPr>
        <p:blipFill>
          <a:blip r:embed="rId2" cstate="print">
            <a:lum bright="-52000"/>
          </a:blip>
          <a:srcRect/>
          <a:stretch>
            <a:fillRect/>
          </a:stretch>
        </p:blipFill>
        <p:spPr bwMode="auto">
          <a:xfrm>
            <a:off x="3581400" y="838200"/>
            <a:ext cx="1600200" cy="1600200"/>
          </a:xfrm>
          <a:prstGeom prst="rect">
            <a:avLst/>
          </a:prstGeom>
          <a:noFill/>
          <a:effectLst>
            <a:outerShdw blurRad="50800" dist="38100" dir="2700000" algn="tl" rotWithShape="0">
              <a:prstClr val="black"/>
            </a:outerShdw>
          </a:effectLst>
        </p:spPr>
      </p:pic>
      <p:pic>
        <p:nvPicPr>
          <p:cNvPr id="7" name="Picture 2" descr="C:\Users\Dani\Desktop\Bacau\backGrounds\Bat.png"/>
          <p:cNvPicPr>
            <a:picLocks noChangeAspect="1" noChangeArrowheads="1"/>
          </p:cNvPicPr>
          <p:nvPr/>
        </p:nvPicPr>
        <p:blipFill>
          <a:blip r:embed="rId2" cstate="print"/>
          <a:srcRect/>
          <a:stretch>
            <a:fillRect/>
          </a:stretch>
        </p:blipFill>
        <p:spPr bwMode="auto">
          <a:xfrm>
            <a:off x="3657600" y="4343400"/>
            <a:ext cx="1600200" cy="16002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3" idx="3"/>
            <a:endCxn id="3" idx="1"/>
          </p:cNvCxnSpPr>
          <p:nvPr/>
        </p:nvCxnSpPr>
        <p:spPr>
          <a:xfrm flipH="1">
            <a:off x="152400" y="3429000"/>
            <a:ext cx="88392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Picture 2" descr="C:\Users\Dani\Desktop\Bacau\backGrounds\Bat.png"/>
          <p:cNvPicPr>
            <a:picLocks noChangeAspect="1" noChangeArrowheads="1"/>
          </p:cNvPicPr>
          <p:nvPr/>
        </p:nvPicPr>
        <p:blipFill>
          <a:blip r:embed="rId2" cstate="print">
            <a:lum bright="-52000"/>
          </a:blip>
          <a:srcRect/>
          <a:stretch>
            <a:fillRect/>
          </a:stretch>
        </p:blipFill>
        <p:spPr bwMode="auto">
          <a:xfrm>
            <a:off x="3581400" y="838200"/>
            <a:ext cx="1600200" cy="1600200"/>
          </a:xfrm>
          <a:prstGeom prst="rect">
            <a:avLst/>
          </a:prstGeom>
          <a:noFill/>
          <a:effectLst>
            <a:outerShdw blurRad="50800" dist="38100" dir="2700000" algn="tl" rotWithShape="0">
              <a:prstClr val="black"/>
            </a:outerShdw>
          </a:effectLst>
        </p:spPr>
      </p:pic>
      <p:pic>
        <p:nvPicPr>
          <p:cNvPr id="7" name="Picture 2" descr="C:\Users\Dani\Desktop\Bacau\backGrounds\Bat.png"/>
          <p:cNvPicPr>
            <a:picLocks noChangeAspect="1" noChangeArrowheads="1"/>
          </p:cNvPicPr>
          <p:nvPr/>
        </p:nvPicPr>
        <p:blipFill>
          <a:blip r:embed="rId2" cstate="print"/>
          <a:srcRect/>
          <a:stretch>
            <a:fillRect/>
          </a:stretch>
        </p:blipFill>
        <p:spPr bwMode="auto">
          <a:xfrm>
            <a:off x="3657600" y="4343400"/>
            <a:ext cx="1600200" cy="1600200"/>
          </a:xfrm>
          <a:prstGeom prst="rect">
            <a:avLst/>
          </a:prstGeom>
          <a:noFill/>
          <a:effectLst>
            <a:outerShdw blurRad="50800" dist="38100" dir="2700000" algn="tl" rotWithShape="0">
              <a:prstClr val="black"/>
            </a:outerShdw>
          </a:effectLst>
        </p:spPr>
      </p:pic>
      <p:sp>
        <p:nvSpPr>
          <p:cNvPr id="8" name="Oval 7"/>
          <p:cNvSpPr/>
          <p:nvPr/>
        </p:nvSpPr>
        <p:spPr>
          <a:xfrm>
            <a:off x="27710" y="3124200"/>
            <a:ext cx="9067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209800"/>
            <a:ext cx="9144000" cy="1323439"/>
          </a:xfrm>
          <a:prstGeom prst="rect">
            <a:avLst/>
          </a:prstGeom>
          <a:noFill/>
        </p:spPr>
        <p:txBody>
          <a:bodyPr wrap="square" rtlCol="0">
            <a:spAutoFit/>
          </a:bodyPr>
          <a:lstStyle/>
          <a:p>
            <a:pPr algn="ctr"/>
            <a:r>
              <a:rPr lang="ro-RO" sz="4000" dirty="0" smtClean="0">
                <a:solidFill>
                  <a:schemeClr val="bg1">
                    <a:lumMod val="95000"/>
                  </a:schemeClr>
                </a:solidFill>
              </a:rPr>
              <a:t>Să nu folosim </a:t>
            </a:r>
            <a:r>
              <a:rPr lang="en-US" sz="4000" dirty="0" smtClean="0">
                <a:solidFill>
                  <a:schemeClr val="bg1">
                    <a:lumMod val="95000"/>
                  </a:schemeClr>
                </a:solidFill>
              </a:rPr>
              <a:t>“</a:t>
            </a:r>
            <a:r>
              <a:rPr lang="ro-RO" sz="4000" dirty="0" smtClean="0">
                <a:solidFill>
                  <a:schemeClr val="bg1">
                    <a:lumMod val="95000"/>
                  </a:schemeClr>
                </a:solidFill>
              </a:rPr>
              <a:t>valori magice</a:t>
            </a:r>
            <a:r>
              <a:rPr lang="en-US" sz="4000" dirty="0" smtClean="0">
                <a:solidFill>
                  <a:schemeClr val="bg1">
                    <a:lumMod val="95000"/>
                  </a:schemeClr>
                </a:solidFill>
              </a:rPr>
              <a:t>” </a:t>
            </a:r>
          </a:p>
          <a:p>
            <a:pPr algn="ctr"/>
            <a:r>
              <a:rPr lang="en-US" sz="4000" dirty="0" smtClean="0">
                <a:solidFill>
                  <a:schemeClr val="bg1">
                    <a:lumMod val="95000"/>
                  </a:schemeClr>
                </a:solidFill>
              </a:rPr>
              <a:t>(</a:t>
            </a:r>
            <a:r>
              <a:rPr lang="en-US" sz="4000" dirty="0" smtClean="0">
                <a:solidFill>
                  <a:schemeClr val="accent6">
                    <a:lumMod val="75000"/>
                  </a:schemeClr>
                </a:solidFill>
              </a:rPr>
              <a:t>no magic values</a:t>
            </a:r>
            <a:r>
              <a:rPr lang="en-US" sz="4000" dirty="0" smtClean="0">
                <a:solidFill>
                  <a:schemeClr val="bg1">
                    <a:lumMod val="95000"/>
                  </a:schemeClr>
                </a:solidFill>
              </a:rPr>
              <a:t>)</a:t>
            </a:r>
            <a:endParaRPr lang="en-GB" sz="4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TextBox 2"/>
          <p:cNvSpPr txBox="1"/>
          <p:nvPr/>
        </p:nvSpPr>
        <p:spPr>
          <a:xfrm>
            <a:off x="304800" y="609600"/>
            <a:ext cx="6248400" cy="646331"/>
          </a:xfrm>
          <a:prstGeom prst="rect">
            <a:avLst/>
          </a:prstGeom>
          <a:noFill/>
        </p:spPr>
        <p:txBody>
          <a:bodyPr wrap="square" rtlCol="0">
            <a:spAutoFit/>
          </a:bodyPr>
          <a:lstStyle/>
          <a:p>
            <a:r>
              <a:rPr lang="en-US" sz="3600" u="sng" dirty="0" err="1" smtClean="0">
                <a:solidFill>
                  <a:schemeClr val="bg1">
                    <a:lumMod val="95000"/>
                  </a:schemeClr>
                </a:solidFill>
              </a:rPr>
              <a:t>Exemplu</a:t>
            </a:r>
            <a:r>
              <a:rPr lang="en-US" sz="3600" u="sng" dirty="0" smtClean="0">
                <a:solidFill>
                  <a:schemeClr val="bg1">
                    <a:lumMod val="95000"/>
                  </a:schemeClr>
                </a:solidFill>
              </a:rPr>
              <a:t> </a:t>
            </a:r>
            <a:r>
              <a:rPr lang="en-US" sz="3600" u="sng" dirty="0" err="1" smtClean="0">
                <a:solidFill>
                  <a:schemeClr val="bg1">
                    <a:lumMod val="95000"/>
                  </a:schemeClr>
                </a:solidFill>
              </a:rPr>
              <a:t>pentru</a:t>
            </a:r>
            <a:r>
              <a:rPr lang="en-US" sz="3600" u="sng" dirty="0" smtClean="0">
                <a:solidFill>
                  <a:schemeClr val="bg1">
                    <a:lumMod val="95000"/>
                  </a:schemeClr>
                </a:solidFill>
              </a:rPr>
              <a:t> </a:t>
            </a:r>
            <a:r>
              <a:rPr lang="en-US" sz="3600" u="sng" dirty="0" err="1" smtClean="0">
                <a:solidFill>
                  <a:schemeClr val="bg1">
                    <a:lumMod val="95000"/>
                  </a:schemeClr>
                </a:solidFill>
              </a:rPr>
              <a:t>valori</a:t>
            </a:r>
            <a:r>
              <a:rPr lang="en-US" sz="3600" u="sng" dirty="0" smtClean="0">
                <a:solidFill>
                  <a:schemeClr val="bg1">
                    <a:lumMod val="95000"/>
                  </a:schemeClr>
                </a:solidFill>
              </a:rPr>
              <a:t> </a:t>
            </a:r>
            <a:r>
              <a:rPr lang="en-US" sz="3600" u="sng" dirty="0" err="1" smtClean="0">
                <a:solidFill>
                  <a:schemeClr val="bg1">
                    <a:lumMod val="95000"/>
                  </a:schemeClr>
                </a:solidFill>
              </a:rPr>
              <a:t>magice</a:t>
            </a:r>
            <a:r>
              <a:rPr lang="en-US" sz="3600" u="sng" dirty="0" smtClean="0">
                <a:solidFill>
                  <a:schemeClr val="bg1">
                    <a:lumMod val="95000"/>
                  </a:schemeClr>
                </a:solidFill>
              </a:rPr>
              <a:t>:</a:t>
            </a:r>
          </a:p>
        </p:txBody>
      </p:sp>
      <p:sp>
        <p:nvSpPr>
          <p:cNvPr id="4" name="Rectangle 3"/>
          <p:cNvSpPr/>
          <p:nvPr/>
        </p:nvSpPr>
        <p:spPr>
          <a:xfrm>
            <a:off x="228600" y="2438400"/>
            <a:ext cx="8534324" cy="2246769"/>
          </a:xfrm>
          <a:prstGeom prst="rect">
            <a:avLst/>
          </a:prstGeom>
        </p:spPr>
        <p:txBody>
          <a:bodyPr wrap="none">
            <a:spAutoFit/>
          </a:bodyPr>
          <a:lstStyle/>
          <a:p>
            <a:r>
              <a:rPr lang="en-US" sz="2800" dirty="0" smtClean="0">
                <a:solidFill>
                  <a:schemeClr val="accent3">
                    <a:lumMod val="60000"/>
                    <a:lumOff val="40000"/>
                  </a:schemeClr>
                </a:solidFill>
              </a:rPr>
              <a:t>//</a:t>
            </a:r>
            <a:r>
              <a:rPr lang="en-US" sz="2800" dirty="0" err="1" smtClean="0">
                <a:solidFill>
                  <a:schemeClr val="accent3">
                    <a:lumMod val="60000"/>
                    <a:lumOff val="40000"/>
                  </a:schemeClr>
                </a:solidFill>
              </a:rPr>
              <a:t>orizontal</a:t>
            </a:r>
            <a:r>
              <a:rPr lang="en-US" sz="2800" dirty="0" smtClean="0">
                <a:solidFill>
                  <a:schemeClr val="accent3">
                    <a:lumMod val="60000"/>
                    <a:lumOff val="40000"/>
                  </a:schemeClr>
                </a:solidFill>
              </a:rPr>
              <a:t> = 1 ,  vertical = 2</a:t>
            </a:r>
          </a:p>
          <a:p>
            <a:r>
              <a:rPr lang="en-US" sz="2800" dirty="0" err="1" smtClean="0">
                <a:solidFill>
                  <a:schemeClr val="bg1">
                    <a:lumMod val="95000"/>
                  </a:schemeClr>
                </a:solidFill>
              </a:rPr>
              <a:t>int</a:t>
            </a:r>
            <a:r>
              <a:rPr lang="en-US" sz="2800" dirty="0" smtClean="0">
                <a:solidFill>
                  <a:schemeClr val="bg1">
                    <a:lumMod val="95000"/>
                  </a:schemeClr>
                </a:solidFill>
              </a:rPr>
              <a:t> direction; </a:t>
            </a:r>
          </a:p>
          <a:p>
            <a:endParaRPr lang="en-US" sz="2800" dirty="0" smtClean="0">
              <a:solidFill>
                <a:schemeClr val="bg1">
                  <a:lumMod val="95000"/>
                </a:schemeClr>
              </a:solidFill>
            </a:endParaRPr>
          </a:p>
          <a:p>
            <a:r>
              <a:rPr lang="en-US" sz="2800" dirty="0" smtClean="0">
                <a:solidFill>
                  <a:schemeClr val="accent3">
                    <a:lumMod val="60000"/>
                    <a:lumOff val="40000"/>
                  </a:schemeClr>
                </a:solidFill>
              </a:rPr>
              <a:t>// unknown =1 , warmer = 10, colder = 100, same = 1000 </a:t>
            </a:r>
          </a:p>
          <a:p>
            <a:r>
              <a:rPr lang="en-US" sz="2800" dirty="0" err="1" smtClean="0">
                <a:solidFill>
                  <a:schemeClr val="bg1">
                    <a:lumMod val="95000"/>
                  </a:schemeClr>
                </a:solidFill>
              </a:rPr>
              <a:t>int</a:t>
            </a:r>
            <a:r>
              <a:rPr lang="en-US" sz="2800" dirty="0" smtClean="0">
                <a:solidFill>
                  <a:schemeClr val="bg1">
                    <a:lumMod val="95000"/>
                  </a:schemeClr>
                </a:solidFill>
              </a:rPr>
              <a:t> </a:t>
            </a:r>
            <a:r>
              <a:rPr lang="en-US" sz="2800" dirty="0" err="1" smtClean="0">
                <a:solidFill>
                  <a:schemeClr val="bg1">
                    <a:lumMod val="95000"/>
                  </a:schemeClr>
                </a:solidFill>
              </a:rPr>
              <a:t>indiciu</a:t>
            </a:r>
            <a:r>
              <a:rPr lang="en-US" sz="2800" dirty="0" smtClean="0">
                <a:solidFill>
                  <a:schemeClr val="bg1">
                    <a:lumMod val="95000"/>
                  </a:schemeClr>
                </a:solidFill>
              </a:rPr>
              <a:t>; </a:t>
            </a:r>
            <a:endParaRPr lang="en-GB" sz="28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1219200"/>
            <a:ext cx="9144000" cy="3970318"/>
          </a:xfrm>
          <a:prstGeom prst="rect">
            <a:avLst/>
          </a:prstGeom>
          <a:noFill/>
        </p:spPr>
        <p:txBody>
          <a:bodyPr wrap="square" rtlCol="0">
            <a:spAutoFit/>
          </a:bodyPr>
          <a:lstStyle/>
          <a:p>
            <a:pPr algn="ctr"/>
            <a:r>
              <a:rPr lang="ro-RO" sz="3600" dirty="0" smtClean="0">
                <a:solidFill>
                  <a:schemeClr val="bg1">
                    <a:lumMod val="95000"/>
                  </a:schemeClr>
                </a:solidFill>
              </a:rPr>
              <a:t>Dacă despărțim harta pe plan horizontal sau vertical, atunci ne putem afla în trei</a:t>
            </a:r>
            <a:r>
              <a:rPr lang="en-US" sz="3600" dirty="0" smtClean="0">
                <a:solidFill>
                  <a:schemeClr val="bg1">
                    <a:lumMod val="95000"/>
                  </a:schemeClr>
                </a:solidFill>
              </a:rPr>
              <a:t> </a:t>
            </a:r>
            <a:r>
              <a:rPr lang="en-US" sz="3600" dirty="0" err="1" smtClean="0">
                <a:solidFill>
                  <a:schemeClr val="bg1">
                    <a:lumMod val="95000"/>
                  </a:schemeClr>
                </a:solidFill>
              </a:rPr>
              <a:t>pozi</a:t>
            </a:r>
            <a:r>
              <a:rPr lang="ro-RO" sz="3600" dirty="0" smtClean="0">
                <a:solidFill>
                  <a:schemeClr val="bg1">
                    <a:lumMod val="95000"/>
                  </a:schemeClr>
                </a:solidFill>
              </a:rPr>
              <a:t>ții:</a:t>
            </a:r>
          </a:p>
          <a:p>
            <a:pPr algn="ctr"/>
            <a:endParaRPr lang="ro-RO" sz="3600" dirty="0" smtClean="0">
              <a:solidFill>
                <a:schemeClr val="bg1">
                  <a:lumMod val="95000"/>
                </a:schemeClr>
              </a:solidFill>
            </a:endParaRPr>
          </a:p>
          <a:p>
            <a:pPr algn="ctr"/>
            <a:endParaRPr lang="ro-RO" sz="3600" dirty="0" smtClean="0">
              <a:solidFill>
                <a:schemeClr val="bg1">
                  <a:lumMod val="95000"/>
                </a:schemeClr>
              </a:solidFill>
            </a:endParaRPr>
          </a:p>
          <a:p>
            <a:pPr algn="ctr">
              <a:buFont typeface="Wingdings" pitchFamily="2" charset="2"/>
              <a:buChar char="ü"/>
            </a:pPr>
            <a:r>
              <a:rPr lang="ro-RO" sz="3600" dirty="0" smtClean="0">
                <a:solidFill>
                  <a:schemeClr val="bg1">
                    <a:lumMod val="95000"/>
                  </a:schemeClr>
                </a:solidFill>
              </a:rPr>
              <a:t> prima jumătate a hărții</a:t>
            </a:r>
          </a:p>
          <a:p>
            <a:pPr algn="ctr">
              <a:buFont typeface="Wingdings" pitchFamily="2" charset="2"/>
              <a:buChar char="ü"/>
            </a:pPr>
            <a:r>
              <a:rPr lang="ro-RO" sz="3600" dirty="0" smtClean="0">
                <a:solidFill>
                  <a:schemeClr val="bg1">
                    <a:lumMod val="95000"/>
                  </a:schemeClr>
                </a:solidFill>
              </a:rPr>
              <a:t> a doua jumătate a hărții</a:t>
            </a:r>
          </a:p>
          <a:p>
            <a:pPr algn="ctr">
              <a:buFont typeface="Wingdings" pitchFamily="2" charset="2"/>
              <a:buChar char="ü"/>
            </a:pPr>
            <a:r>
              <a:rPr lang="ro-RO" sz="3600" dirty="0" smtClean="0">
                <a:solidFill>
                  <a:schemeClr val="bg1">
                    <a:lumMod val="95000"/>
                  </a:schemeClr>
                </a:solidFill>
              </a:rPr>
              <a:t> pe linia din mijloc</a:t>
            </a:r>
            <a:endParaRPr lang="en-GB" sz="36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 name="Straight Connector 4"/>
          <p:cNvCxnSpPr>
            <a:stCxn id="3" idx="0"/>
            <a:endCxn id="3" idx="2"/>
          </p:cNvCxnSpPr>
          <p:nvPr/>
        </p:nvCxnSpPr>
        <p:spPr>
          <a:xfrm rot="16200000" flipH="1">
            <a:off x="1371600" y="3429000"/>
            <a:ext cx="64008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52600" y="2438400"/>
            <a:ext cx="914400" cy="1569660"/>
          </a:xfrm>
          <a:prstGeom prst="rect">
            <a:avLst/>
          </a:prstGeom>
          <a:noFill/>
        </p:spPr>
        <p:txBody>
          <a:bodyPr wrap="square" rtlCol="0">
            <a:spAutoFit/>
          </a:bodyPr>
          <a:lstStyle/>
          <a:p>
            <a:r>
              <a:rPr lang="ro-RO" sz="9600" dirty="0" smtClean="0">
                <a:solidFill>
                  <a:schemeClr val="bg1">
                    <a:lumMod val="95000"/>
                  </a:schemeClr>
                </a:solidFill>
              </a:rPr>
              <a:t>1</a:t>
            </a:r>
            <a:endParaRPr lang="en-GB" sz="9600" dirty="0">
              <a:solidFill>
                <a:schemeClr val="bg1">
                  <a:lumMod val="95000"/>
                </a:schemeClr>
              </a:solidFill>
            </a:endParaRPr>
          </a:p>
        </p:txBody>
      </p:sp>
      <p:sp>
        <p:nvSpPr>
          <p:cNvPr id="8" name="TextBox 7"/>
          <p:cNvSpPr txBox="1"/>
          <p:nvPr/>
        </p:nvSpPr>
        <p:spPr>
          <a:xfrm>
            <a:off x="6553200" y="2438400"/>
            <a:ext cx="914400" cy="1569660"/>
          </a:xfrm>
          <a:prstGeom prst="rect">
            <a:avLst/>
          </a:prstGeom>
          <a:noFill/>
        </p:spPr>
        <p:txBody>
          <a:bodyPr wrap="square" rtlCol="0">
            <a:spAutoFit/>
          </a:bodyPr>
          <a:lstStyle/>
          <a:p>
            <a:r>
              <a:rPr lang="ro-RO" sz="9600" dirty="0" smtClean="0">
                <a:solidFill>
                  <a:schemeClr val="bg1">
                    <a:lumMod val="95000"/>
                  </a:schemeClr>
                </a:solidFill>
              </a:rPr>
              <a:t>2</a:t>
            </a:r>
            <a:endParaRPr lang="en-GB" sz="9600" dirty="0">
              <a:solidFill>
                <a:schemeClr val="bg1">
                  <a:lumMod val="95000"/>
                </a:schemeClr>
              </a:solidFill>
            </a:endParaRPr>
          </a:p>
        </p:txBody>
      </p:sp>
      <p:sp>
        <p:nvSpPr>
          <p:cNvPr id="9" name="TextBox 8"/>
          <p:cNvSpPr txBox="1"/>
          <p:nvPr/>
        </p:nvSpPr>
        <p:spPr>
          <a:xfrm>
            <a:off x="4114800" y="2438400"/>
            <a:ext cx="914400" cy="1569660"/>
          </a:xfrm>
          <a:prstGeom prst="rect">
            <a:avLst/>
          </a:prstGeom>
          <a:noFill/>
        </p:spPr>
        <p:txBody>
          <a:bodyPr wrap="square" rtlCol="0">
            <a:spAutoFit/>
          </a:bodyPr>
          <a:lstStyle/>
          <a:p>
            <a:r>
              <a:rPr lang="ro-RO" sz="9600" dirty="0" smtClean="0">
                <a:solidFill>
                  <a:schemeClr val="bg1">
                    <a:lumMod val="95000"/>
                  </a:schemeClr>
                </a:solidFill>
              </a:rPr>
              <a:t>3</a:t>
            </a:r>
            <a:endParaRPr lang="en-GB" sz="96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3" idx="3"/>
            <a:endCxn id="3" idx="1"/>
          </p:cNvCxnSpPr>
          <p:nvPr/>
        </p:nvCxnSpPr>
        <p:spPr>
          <a:xfrm flipH="1">
            <a:off x="152400" y="3429000"/>
            <a:ext cx="88392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38600" y="685800"/>
            <a:ext cx="914400" cy="1569660"/>
          </a:xfrm>
          <a:prstGeom prst="rect">
            <a:avLst/>
          </a:prstGeom>
          <a:noFill/>
        </p:spPr>
        <p:txBody>
          <a:bodyPr wrap="square" rtlCol="0">
            <a:spAutoFit/>
          </a:bodyPr>
          <a:lstStyle/>
          <a:p>
            <a:r>
              <a:rPr lang="ro-RO" sz="9600" dirty="0" smtClean="0">
                <a:solidFill>
                  <a:schemeClr val="bg1">
                    <a:lumMod val="95000"/>
                  </a:schemeClr>
                </a:solidFill>
              </a:rPr>
              <a:t>1</a:t>
            </a:r>
            <a:endParaRPr lang="en-GB" sz="9600" dirty="0">
              <a:solidFill>
                <a:schemeClr val="bg1">
                  <a:lumMod val="95000"/>
                </a:schemeClr>
              </a:solidFill>
            </a:endParaRPr>
          </a:p>
        </p:txBody>
      </p:sp>
      <p:sp>
        <p:nvSpPr>
          <p:cNvPr id="9" name="TextBox 8"/>
          <p:cNvSpPr txBox="1"/>
          <p:nvPr/>
        </p:nvSpPr>
        <p:spPr>
          <a:xfrm>
            <a:off x="4114800" y="4800600"/>
            <a:ext cx="914400" cy="1569660"/>
          </a:xfrm>
          <a:prstGeom prst="rect">
            <a:avLst/>
          </a:prstGeom>
          <a:noFill/>
        </p:spPr>
        <p:txBody>
          <a:bodyPr wrap="square" rtlCol="0">
            <a:spAutoFit/>
          </a:bodyPr>
          <a:lstStyle/>
          <a:p>
            <a:r>
              <a:rPr lang="ro-RO" sz="9600" dirty="0" smtClean="0">
                <a:solidFill>
                  <a:schemeClr val="bg1">
                    <a:lumMod val="95000"/>
                  </a:schemeClr>
                </a:solidFill>
              </a:rPr>
              <a:t>2</a:t>
            </a:r>
            <a:endParaRPr lang="en-GB" sz="9600" dirty="0">
              <a:solidFill>
                <a:schemeClr val="bg1">
                  <a:lumMod val="95000"/>
                </a:schemeClr>
              </a:solidFill>
            </a:endParaRPr>
          </a:p>
        </p:txBody>
      </p:sp>
      <p:sp>
        <p:nvSpPr>
          <p:cNvPr id="10" name="TextBox 9"/>
          <p:cNvSpPr txBox="1"/>
          <p:nvPr/>
        </p:nvSpPr>
        <p:spPr>
          <a:xfrm>
            <a:off x="4038600" y="2590800"/>
            <a:ext cx="914400" cy="1569660"/>
          </a:xfrm>
          <a:prstGeom prst="rect">
            <a:avLst/>
          </a:prstGeom>
          <a:noFill/>
        </p:spPr>
        <p:txBody>
          <a:bodyPr wrap="square" rtlCol="0">
            <a:spAutoFit/>
          </a:bodyPr>
          <a:lstStyle/>
          <a:p>
            <a:r>
              <a:rPr lang="ro-RO" sz="9600" dirty="0" smtClean="0">
                <a:solidFill>
                  <a:schemeClr val="bg1">
                    <a:lumMod val="95000"/>
                  </a:schemeClr>
                </a:solidFill>
              </a:rPr>
              <a:t>3</a:t>
            </a:r>
            <a:endParaRPr lang="en-GB" sz="96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5" name="TextBox 4"/>
          <p:cNvSpPr txBox="1"/>
          <p:nvPr/>
        </p:nvSpPr>
        <p:spPr>
          <a:xfrm>
            <a:off x="0" y="609600"/>
            <a:ext cx="9144000" cy="923330"/>
          </a:xfrm>
          <a:prstGeom prst="rect">
            <a:avLst/>
          </a:prstGeom>
          <a:noFill/>
        </p:spPr>
        <p:txBody>
          <a:bodyPr wrap="square" rtlCol="0">
            <a:spAutoFit/>
          </a:bodyPr>
          <a:lstStyle/>
          <a:p>
            <a:pPr algn="ctr"/>
            <a:r>
              <a:rPr lang="en-US" sz="5400" dirty="0" smtClean="0">
                <a:solidFill>
                  <a:schemeClr val="accent6">
                    <a:lumMod val="75000"/>
                  </a:schemeClr>
                </a:solidFill>
              </a:rPr>
              <a:t>Separation of Concerns</a:t>
            </a:r>
            <a:endParaRPr lang="en-GB" sz="5400" dirty="0">
              <a:solidFill>
                <a:schemeClr val="accent6">
                  <a:lumMod val="75000"/>
                </a:schemeClr>
              </a:solidFill>
            </a:endParaRPr>
          </a:p>
        </p:txBody>
      </p:sp>
      <p:sp>
        <p:nvSpPr>
          <p:cNvPr id="6" name="TextBox 5"/>
          <p:cNvSpPr txBox="1"/>
          <p:nvPr/>
        </p:nvSpPr>
        <p:spPr>
          <a:xfrm>
            <a:off x="0" y="2743200"/>
            <a:ext cx="9144000" cy="2062103"/>
          </a:xfrm>
          <a:prstGeom prst="rect">
            <a:avLst/>
          </a:prstGeom>
          <a:noFill/>
        </p:spPr>
        <p:txBody>
          <a:bodyPr wrap="square" rtlCol="0">
            <a:spAutoFit/>
          </a:bodyPr>
          <a:lstStyle/>
          <a:p>
            <a:pPr algn="ctr"/>
            <a:r>
              <a:rPr lang="ro-RO" sz="3200" dirty="0" smtClean="0">
                <a:solidFill>
                  <a:schemeClr val="bg1">
                    <a:lumMod val="95000"/>
                  </a:schemeClr>
                </a:solidFill>
              </a:rPr>
              <a:t>În proiecte mai complexe ne gândim în concepte / termeni / idei și ne străduim să le izolăm de bun început unul de celălalt ca să le asamblăm împreună la final</a:t>
            </a:r>
            <a:endParaRPr lang="en-GB" sz="32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1066800"/>
            <a:ext cx="9144000" cy="3416320"/>
          </a:xfrm>
          <a:prstGeom prst="rect">
            <a:avLst/>
          </a:prstGeom>
          <a:noFill/>
        </p:spPr>
        <p:txBody>
          <a:bodyPr wrap="square" rtlCol="0">
            <a:spAutoFit/>
          </a:bodyPr>
          <a:lstStyle/>
          <a:p>
            <a:pPr algn="ctr"/>
            <a:r>
              <a:rPr lang="ro-RO" sz="3600" dirty="0" smtClean="0">
                <a:solidFill>
                  <a:schemeClr val="bg1">
                    <a:lumMod val="95000"/>
                  </a:schemeClr>
                </a:solidFill>
              </a:rPr>
              <a:t>Conceptele noastre până acum: </a:t>
            </a:r>
          </a:p>
          <a:p>
            <a:pPr algn="ctr"/>
            <a:endParaRPr lang="ro-RO" sz="3600" dirty="0" smtClean="0">
              <a:solidFill>
                <a:schemeClr val="bg1">
                  <a:lumMod val="95000"/>
                </a:schemeClr>
              </a:solidFill>
            </a:endParaRPr>
          </a:p>
          <a:p>
            <a:pPr algn="ctr"/>
            <a:r>
              <a:rPr lang="ro-RO" sz="3600" dirty="0" smtClean="0">
                <a:solidFill>
                  <a:schemeClr val="accent1">
                    <a:lumMod val="60000"/>
                    <a:lumOff val="40000"/>
                  </a:schemeClr>
                </a:solidFill>
              </a:rPr>
              <a:t>Dreptunghiul</a:t>
            </a:r>
            <a:r>
              <a:rPr lang="ro-RO" sz="3600" dirty="0" smtClean="0">
                <a:solidFill>
                  <a:schemeClr val="bg1">
                    <a:lumMod val="95000"/>
                  </a:schemeClr>
                </a:solidFill>
              </a:rPr>
              <a:t> (însemnând harta)</a:t>
            </a:r>
          </a:p>
          <a:p>
            <a:pPr algn="ctr"/>
            <a:r>
              <a:rPr lang="ro-RO" sz="3600" dirty="0" smtClean="0">
                <a:solidFill>
                  <a:schemeClr val="accent1">
                    <a:lumMod val="60000"/>
                    <a:lumOff val="40000"/>
                  </a:schemeClr>
                </a:solidFill>
              </a:rPr>
              <a:t>Indiciul de distanță</a:t>
            </a:r>
            <a:r>
              <a:rPr lang="ro-RO" sz="3600" dirty="0" smtClean="0">
                <a:solidFill>
                  <a:schemeClr val="bg1">
                    <a:lumMod val="95000"/>
                  </a:schemeClr>
                </a:solidFill>
              </a:rPr>
              <a:t> (warmer, colder, same)</a:t>
            </a:r>
          </a:p>
          <a:p>
            <a:pPr algn="ctr"/>
            <a:r>
              <a:rPr lang="ro-RO" sz="3600" dirty="0" smtClean="0">
                <a:solidFill>
                  <a:schemeClr val="accent1">
                    <a:lumMod val="60000"/>
                    <a:lumOff val="40000"/>
                  </a:schemeClr>
                </a:solidFill>
              </a:rPr>
              <a:t>Direcția</a:t>
            </a:r>
            <a:r>
              <a:rPr lang="ro-RO" sz="3600" dirty="0" smtClean="0">
                <a:solidFill>
                  <a:schemeClr val="bg1">
                    <a:lumMod val="95000"/>
                  </a:schemeClr>
                </a:solidFill>
              </a:rPr>
              <a:t> (verticală, orizontală)</a:t>
            </a:r>
          </a:p>
          <a:p>
            <a:pPr algn="ctr"/>
            <a:r>
              <a:rPr lang="ro-RO" sz="3600" dirty="0" smtClean="0">
                <a:solidFill>
                  <a:schemeClr val="accent1">
                    <a:lumMod val="60000"/>
                    <a:lumOff val="40000"/>
                  </a:schemeClr>
                </a:solidFill>
              </a:rPr>
              <a:t>Poziția</a:t>
            </a:r>
            <a:r>
              <a:rPr lang="ro-RO" sz="3600" dirty="0" smtClean="0">
                <a:solidFill>
                  <a:schemeClr val="bg1">
                    <a:lumMod val="95000"/>
                  </a:schemeClr>
                </a:solidFill>
              </a:rPr>
              <a:t> (1, 2. jumătate sau mijloc)</a:t>
            </a:r>
            <a:endParaRPr lang="en-GB" sz="36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TextBox 2"/>
          <p:cNvSpPr txBox="1"/>
          <p:nvPr/>
        </p:nvSpPr>
        <p:spPr>
          <a:xfrm>
            <a:off x="0" y="2514600"/>
            <a:ext cx="9144000" cy="1015663"/>
          </a:xfrm>
          <a:prstGeom prst="rect">
            <a:avLst/>
          </a:prstGeom>
          <a:noFill/>
        </p:spPr>
        <p:txBody>
          <a:bodyPr wrap="square" rtlCol="0">
            <a:spAutoFit/>
          </a:bodyPr>
          <a:lstStyle/>
          <a:p>
            <a:pPr algn="ctr"/>
            <a:r>
              <a:rPr lang="ro-RO" sz="6000" dirty="0" smtClean="0">
                <a:solidFill>
                  <a:srgbClr val="A7F1F9"/>
                </a:solidFill>
              </a:rPr>
              <a:t>Mică paranteză</a:t>
            </a:r>
            <a:r>
              <a:rPr lang="en-US" sz="6000" dirty="0" smtClean="0">
                <a:solidFill>
                  <a:srgbClr val="A7F1F9"/>
                </a:solidFill>
              </a:rPr>
              <a:t> 1/2</a:t>
            </a:r>
            <a:endParaRPr lang="en-GB" sz="6000" dirty="0">
              <a:solidFill>
                <a:srgbClr val="A7F1F9"/>
              </a:solidFill>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514600"/>
            <a:ext cx="9144000" cy="923330"/>
          </a:xfrm>
          <a:prstGeom prst="rect">
            <a:avLst/>
          </a:prstGeom>
          <a:noFill/>
        </p:spPr>
        <p:txBody>
          <a:bodyPr wrap="square" rtlCol="0">
            <a:spAutoFit/>
          </a:bodyPr>
          <a:lstStyle/>
          <a:p>
            <a:pPr algn="ctr"/>
            <a:r>
              <a:rPr lang="ro-RO" sz="5400" dirty="0" smtClean="0">
                <a:solidFill>
                  <a:schemeClr val="bg1">
                    <a:lumMod val="95000"/>
                  </a:schemeClr>
                </a:solidFill>
              </a:rPr>
              <a:t>Cum sărim?</a:t>
            </a:r>
            <a:endParaRPr lang="en-GB" sz="54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76200" y="249734"/>
            <a:ext cx="9067800" cy="6124754"/>
          </a:xfrm>
          <a:prstGeom prst="rect">
            <a:avLst/>
          </a:prstGeom>
          <a:noFill/>
        </p:spPr>
        <p:txBody>
          <a:bodyPr wrap="square" rtlCol="0">
            <a:spAutoFit/>
          </a:bodyPr>
          <a:lstStyle/>
          <a:p>
            <a:pPr marL="342900" indent="-342900">
              <a:buAutoNum type="arabicPeriod"/>
            </a:pPr>
            <a:r>
              <a:rPr lang="ro-RO" sz="2800" dirty="0" smtClean="0">
                <a:solidFill>
                  <a:schemeClr val="bg1">
                    <a:lumMod val="95000"/>
                  </a:schemeClr>
                </a:solidFill>
              </a:rPr>
              <a:t>Ne alegem o direcție</a:t>
            </a:r>
          </a:p>
          <a:p>
            <a:pPr marL="342900" indent="-342900">
              <a:buAutoNum type="arabicPeriod"/>
            </a:pPr>
            <a:endParaRPr lang="ro-RO" sz="2800" dirty="0" smtClean="0">
              <a:solidFill>
                <a:schemeClr val="bg1">
                  <a:lumMod val="95000"/>
                </a:schemeClr>
              </a:solidFill>
            </a:endParaRPr>
          </a:p>
          <a:p>
            <a:pPr marL="342900" indent="-342900">
              <a:buAutoNum type="arabicPeriod"/>
            </a:pPr>
            <a:r>
              <a:rPr lang="ro-RO" sz="2800" dirty="0" smtClean="0">
                <a:solidFill>
                  <a:schemeClr val="bg1">
                    <a:lumMod val="95000"/>
                  </a:schemeClr>
                </a:solidFill>
              </a:rPr>
              <a:t>Calculăm pe care jumătate ne aflăm și unde vrem să sărim</a:t>
            </a:r>
          </a:p>
          <a:p>
            <a:pPr marL="342900" indent="-342900">
              <a:buAutoNum type="arabicPeriod"/>
            </a:pPr>
            <a:endParaRPr lang="ro-RO" sz="2800" dirty="0" smtClean="0">
              <a:solidFill>
                <a:schemeClr val="bg1">
                  <a:lumMod val="95000"/>
                </a:schemeClr>
              </a:solidFill>
            </a:endParaRPr>
          </a:p>
          <a:p>
            <a:pPr marL="342900" indent="-342900">
              <a:buAutoNum type="arabicPeriod"/>
            </a:pPr>
            <a:r>
              <a:rPr lang="ro-RO" sz="2800" dirty="0" smtClean="0">
                <a:solidFill>
                  <a:schemeClr val="bg1">
                    <a:lumMod val="95000"/>
                  </a:schemeClr>
                </a:solidFill>
              </a:rPr>
              <a:t>Analizăm indiciul de distanță:</a:t>
            </a:r>
          </a:p>
          <a:p>
            <a:pPr marL="342900" indent="-342900">
              <a:buAutoNum type="arabicPeriod"/>
            </a:pPr>
            <a:endParaRPr lang="ro-RO" sz="2800" dirty="0" smtClean="0">
              <a:solidFill>
                <a:schemeClr val="bg1">
                  <a:lumMod val="95000"/>
                </a:schemeClr>
              </a:solidFill>
            </a:endParaRPr>
          </a:p>
          <a:p>
            <a:pPr marL="800100" lvl="1" indent="-342900">
              <a:buAutoNum type="arabicPeriod"/>
            </a:pPr>
            <a:r>
              <a:rPr lang="ro-RO" sz="2800" dirty="0" smtClean="0">
                <a:solidFill>
                  <a:schemeClr val="bg1">
                    <a:lumMod val="95000"/>
                  </a:schemeClr>
                </a:solidFill>
              </a:rPr>
              <a:t>Dacă am ajuns mai aproape de bombă, ignorăm jumătatea de unde am sărit</a:t>
            </a:r>
          </a:p>
          <a:p>
            <a:pPr marL="800100" lvl="1" indent="-342900">
              <a:buAutoNum type="arabicPeriod"/>
            </a:pPr>
            <a:endParaRPr lang="ro-RO" sz="2800" dirty="0" smtClean="0">
              <a:solidFill>
                <a:schemeClr val="bg1">
                  <a:lumMod val="95000"/>
                </a:schemeClr>
              </a:solidFill>
            </a:endParaRPr>
          </a:p>
          <a:p>
            <a:pPr marL="800100" lvl="1" indent="-342900">
              <a:buAutoNum type="arabicPeriod"/>
            </a:pPr>
            <a:r>
              <a:rPr lang="ro-RO" sz="2800" dirty="0" smtClean="0">
                <a:solidFill>
                  <a:schemeClr val="bg1">
                    <a:lumMod val="95000"/>
                  </a:schemeClr>
                </a:solidFill>
              </a:rPr>
              <a:t>Dacă ne-am îndepărtat de bombă, sărim înapoi de unde am venit și ignorăm jumătatea pe care am sărit</a:t>
            </a:r>
          </a:p>
          <a:p>
            <a:pPr marL="800100" lvl="1" indent="-342900">
              <a:buAutoNum type="arabicPeriod"/>
            </a:pPr>
            <a:endParaRPr lang="ro-RO" sz="2800" dirty="0" smtClean="0">
              <a:solidFill>
                <a:schemeClr val="bg1">
                  <a:lumMod val="95000"/>
                </a:schemeClr>
              </a:solidFill>
            </a:endParaRPr>
          </a:p>
          <a:p>
            <a:pPr marL="800100" lvl="1" indent="-342900">
              <a:buAutoNum type="arabicPeriod"/>
            </a:pPr>
            <a:r>
              <a:rPr lang="ro-RO" sz="2800" dirty="0" smtClean="0">
                <a:solidFill>
                  <a:schemeClr val="bg1">
                    <a:lumMod val="95000"/>
                  </a:schemeClr>
                </a:solidFill>
              </a:rPr>
              <a:t>Dacă distanța e aceeași, am găsit linia pe care se află bomba</a:t>
            </a:r>
          </a:p>
        </p:txBody>
      </p:sp>
      <p:cxnSp>
        <p:nvCxnSpPr>
          <p:cNvPr id="4" name="Straight Connector 3"/>
          <p:cNvCxnSpPr/>
          <p:nvPr/>
        </p:nvCxnSpPr>
        <p:spPr>
          <a:xfrm rot="5400000">
            <a:off x="-1219200" y="4495800"/>
            <a:ext cx="35052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2" descr="C:\Users\Dani\Desktop\Bacau\backGrounds\Bat.png"/>
          <p:cNvPicPr>
            <a:picLocks noChangeAspect="1" noChangeArrowheads="1"/>
          </p:cNvPicPr>
          <p:nvPr/>
        </p:nvPicPr>
        <p:blipFill>
          <a:blip r:embed="rId2" cstate="print"/>
          <a:srcRect/>
          <a:stretch>
            <a:fillRect/>
          </a:stretch>
        </p:blipFill>
        <p:spPr bwMode="auto">
          <a:xfrm>
            <a:off x="3581400" y="838200"/>
            <a:ext cx="1600200" cy="16002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3" idx="3"/>
            <a:endCxn id="3" idx="1"/>
          </p:cNvCxnSpPr>
          <p:nvPr/>
        </p:nvCxnSpPr>
        <p:spPr>
          <a:xfrm flipH="1">
            <a:off x="152400" y="3429000"/>
            <a:ext cx="88392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Picture 2" descr="C:\Users\Dani\Desktop\Bacau\backGrounds\Bat.png"/>
          <p:cNvPicPr>
            <a:picLocks noChangeAspect="1" noChangeArrowheads="1"/>
          </p:cNvPicPr>
          <p:nvPr/>
        </p:nvPicPr>
        <p:blipFill>
          <a:blip r:embed="rId2" cstate="print"/>
          <a:srcRect/>
          <a:stretch>
            <a:fillRect/>
          </a:stretch>
        </p:blipFill>
        <p:spPr bwMode="auto">
          <a:xfrm>
            <a:off x="3581400" y="838200"/>
            <a:ext cx="1600200" cy="16002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3" idx="3"/>
            <a:endCxn id="3" idx="1"/>
          </p:cNvCxnSpPr>
          <p:nvPr/>
        </p:nvCxnSpPr>
        <p:spPr>
          <a:xfrm flipH="1">
            <a:off x="152400" y="3429000"/>
            <a:ext cx="88392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Picture 2" descr="C:\Users\Dani\Desktop\Bacau\backGrounds\Bat.png"/>
          <p:cNvPicPr>
            <a:picLocks noChangeAspect="1" noChangeArrowheads="1"/>
          </p:cNvPicPr>
          <p:nvPr/>
        </p:nvPicPr>
        <p:blipFill>
          <a:blip r:embed="rId2" cstate="print"/>
          <a:srcRect/>
          <a:stretch>
            <a:fillRect/>
          </a:stretch>
        </p:blipFill>
        <p:spPr bwMode="auto">
          <a:xfrm>
            <a:off x="3581400" y="838200"/>
            <a:ext cx="1600200" cy="1600200"/>
          </a:xfrm>
          <a:prstGeom prst="rect">
            <a:avLst/>
          </a:prstGeom>
          <a:noFill/>
          <a:effectLst>
            <a:outerShdw blurRad="50800" dist="38100" dir="2700000" algn="tl" rotWithShape="0">
              <a:prstClr val="black"/>
            </a:outerShdw>
          </a:effectLst>
        </p:spPr>
      </p:pic>
      <p:cxnSp>
        <p:nvCxnSpPr>
          <p:cNvPr id="8" name="Straight Connector 7"/>
          <p:cNvCxnSpPr/>
          <p:nvPr/>
        </p:nvCxnSpPr>
        <p:spPr>
          <a:xfrm rot="5400000">
            <a:off x="3848100" y="2732810"/>
            <a:ext cx="11430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3" idx="3"/>
            <a:endCxn id="3" idx="1"/>
          </p:cNvCxnSpPr>
          <p:nvPr/>
        </p:nvCxnSpPr>
        <p:spPr>
          <a:xfrm flipH="1">
            <a:off x="152400" y="3429000"/>
            <a:ext cx="88392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Picture 2" descr="C:\Users\Dani\Desktop\Bacau\backGrounds\Bat.png"/>
          <p:cNvPicPr>
            <a:picLocks noChangeAspect="1" noChangeArrowheads="1"/>
          </p:cNvPicPr>
          <p:nvPr/>
        </p:nvPicPr>
        <p:blipFill>
          <a:blip r:embed="rId2" cstate="print">
            <a:lum/>
          </a:blip>
          <a:srcRect/>
          <a:stretch>
            <a:fillRect/>
          </a:stretch>
        </p:blipFill>
        <p:spPr bwMode="auto">
          <a:xfrm>
            <a:off x="3581400" y="838200"/>
            <a:ext cx="1600200" cy="1600200"/>
          </a:xfrm>
          <a:prstGeom prst="rect">
            <a:avLst/>
          </a:prstGeom>
          <a:noFill/>
          <a:effectLst/>
        </p:spPr>
      </p:pic>
      <p:cxnSp>
        <p:nvCxnSpPr>
          <p:cNvPr id="8" name="Straight Connector 7"/>
          <p:cNvCxnSpPr/>
          <p:nvPr/>
        </p:nvCxnSpPr>
        <p:spPr>
          <a:xfrm rot="5400000">
            <a:off x="3848100" y="2732810"/>
            <a:ext cx="11430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3848100" y="4076700"/>
            <a:ext cx="11430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3" idx="3"/>
            <a:endCxn id="3" idx="1"/>
          </p:cNvCxnSpPr>
          <p:nvPr/>
        </p:nvCxnSpPr>
        <p:spPr>
          <a:xfrm flipH="1">
            <a:off x="152400" y="3429000"/>
            <a:ext cx="88392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Picture 2" descr="C:\Users\Dani\Desktop\Bacau\backGrounds\Bat.png"/>
          <p:cNvPicPr>
            <a:picLocks noChangeAspect="1" noChangeArrowheads="1"/>
          </p:cNvPicPr>
          <p:nvPr/>
        </p:nvPicPr>
        <p:blipFill>
          <a:blip r:embed="rId2" cstate="print">
            <a:lum bright="-39000"/>
          </a:blip>
          <a:srcRect/>
          <a:stretch>
            <a:fillRect/>
          </a:stretch>
        </p:blipFill>
        <p:spPr bwMode="auto">
          <a:xfrm>
            <a:off x="3581400" y="838200"/>
            <a:ext cx="1600200" cy="1600200"/>
          </a:xfrm>
          <a:prstGeom prst="rect">
            <a:avLst/>
          </a:prstGeom>
          <a:noFill/>
          <a:effectLst/>
        </p:spPr>
      </p:pic>
      <p:cxnSp>
        <p:nvCxnSpPr>
          <p:cNvPr id="8" name="Straight Connector 7"/>
          <p:cNvCxnSpPr/>
          <p:nvPr/>
        </p:nvCxnSpPr>
        <p:spPr>
          <a:xfrm rot="5400000">
            <a:off x="3848100" y="2732810"/>
            <a:ext cx="11430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3848100" y="4076700"/>
            <a:ext cx="11430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pic>
        <p:nvPicPr>
          <p:cNvPr id="15" name="Picture 2" descr="C:\Users\Dani\Desktop\Bacau\backGrounds\Bat.png"/>
          <p:cNvPicPr>
            <a:picLocks noChangeAspect="1" noChangeArrowheads="1"/>
          </p:cNvPicPr>
          <p:nvPr/>
        </p:nvPicPr>
        <p:blipFill>
          <a:blip r:embed="rId2" cstate="print"/>
          <a:srcRect/>
          <a:stretch>
            <a:fillRect/>
          </a:stretch>
        </p:blipFill>
        <p:spPr bwMode="auto">
          <a:xfrm>
            <a:off x="3581400" y="4419600"/>
            <a:ext cx="1600200" cy="16002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057400"/>
            <a:ext cx="9144000" cy="923330"/>
          </a:xfrm>
          <a:prstGeom prst="rect">
            <a:avLst/>
          </a:prstGeom>
          <a:noFill/>
        </p:spPr>
        <p:txBody>
          <a:bodyPr wrap="square" rtlCol="0">
            <a:spAutoFit/>
          </a:bodyPr>
          <a:lstStyle/>
          <a:p>
            <a:pPr algn="ctr"/>
            <a:r>
              <a:rPr lang="ro-RO" sz="5400" dirty="0" smtClean="0">
                <a:solidFill>
                  <a:srgbClr val="00B050"/>
                </a:solidFill>
              </a:rPr>
              <a:t>Warmer</a:t>
            </a:r>
            <a:endParaRPr lang="en-GB" sz="5400" dirty="0">
              <a:solidFill>
                <a:srgbClr val="00B050"/>
              </a:solidFill>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3" idx="3"/>
            <a:endCxn id="3" idx="1"/>
          </p:cNvCxnSpPr>
          <p:nvPr/>
        </p:nvCxnSpPr>
        <p:spPr>
          <a:xfrm flipH="1">
            <a:off x="152400" y="3429000"/>
            <a:ext cx="88392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Picture 2" descr="C:\Users\Dani\Desktop\Bacau\backGrounds\Bat.png"/>
          <p:cNvPicPr>
            <a:picLocks noChangeAspect="1" noChangeArrowheads="1"/>
          </p:cNvPicPr>
          <p:nvPr/>
        </p:nvPicPr>
        <p:blipFill>
          <a:blip r:embed="rId2" cstate="print">
            <a:lum bright="-39000"/>
          </a:blip>
          <a:srcRect/>
          <a:stretch>
            <a:fillRect/>
          </a:stretch>
        </p:blipFill>
        <p:spPr bwMode="auto">
          <a:xfrm>
            <a:off x="3581400" y="838200"/>
            <a:ext cx="1600200" cy="1600200"/>
          </a:xfrm>
          <a:prstGeom prst="rect">
            <a:avLst/>
          </a:prstGeom>
          <a:noFill/>
          <a:effectLst/>
        </p:spPr>
      </p:pic>
      <p:cxnSp>
        <p:nvCxnSpPr>
          <p:cNvPr id="8" name="Straight Connector 7"/>
          <p:cNvCxnSpPr/>
          <p:nvPr/>
        </p:nvCxnSpPr>
        <p:spPr>
          <a:xfrm rot="5400000">
            <a:off x="3848100" y="2732810"/>
            <a:ext cx="11430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3848100" y="4076700"/>
            <a:ext cx="11430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pic>
        <p:nvPicPr>
          <p:cNvPr id="15" name="Picture 2" descr="C:\Users\Dani\Desktop\Bacau\backGrounds\Bat.png"/>
          <p:cNvPicPr>
            <a:picLocks noChangeAspect="1" noChangeArrowheads="1"/>
          </p:cNvPicPr>
          <p:nvPr/>
        </p:nvPicPr>
        <p:blipFill>
          <a:blip r:embed="rId2" cstate="print"/>
          <a:srcRect/>
          <a:stretch>
            <a:fillRect/>
          </a:stretch>
        </p:blipFill>
        <p:spPr bwMode="auto">
          <a:xfrm>
            <a:off x="3581400" y="4419600"/>
            <a:ext cx="1600200" cy="1600200"/>
          </a:xfrm>
          <a:prstGeom prst="rect">
            <a:avLst/>
          </a:prstGeom>
          <a:noFill/>
          <a:effectLst>
            <a:outerShdw blurRad="50800" dist="38100" dir="2700000" algn="tl" rotWithShape="0">
              <a:prstClr val="black"/>
            </a:outerShdw>
          </a:effectLst>
        </p:spPr>
      </p:pic>
      <p:pic>
        <p:nvPicPr>
          <p:cNvPr id="1026" name="Picture 2" descr="C:\Users\Dani\Desktop\Bacau\backGrounds\Bomb.png"/>
          <p:cNvPicPr>
            <a:picLocks noChangeAspect="1" noChangeArrowheads="1"/>
          </p:cNvPicPr>
          <p:nvPr/>
        </p:nvPicPr>
        <p:blipFill>
          <a:blip r:embed="rId3" cstate="print"/>
          <a:srcRect/>
          <a:stretch>
            <a:fillRect/>
          </a:stretch>
        </p:blipFill>
        <p:spPr bwMode="auto">
          <a:xfrm>
            <a:off x="228600" y="3657600"/>
            <a:ext cx="533400" cy="533400"/>
          </a:xfrm>
          <a:prstGeom prst="rect">
            <a:avLst/>
          </a:prstGeom>
          <a:noFill/>
          <a:effectLst>
            <a:outerShdw blurRad="50800" dist="88900" dir="2700000" sx="104000" sy="104000" algn="tl" rotWithShape="0">
              <a:prstClr val="black"/>
            </a:outerShdw>
          </a:effectLst>
        </p:spPr>
      </p:pic>
      <p:pic>
        <p:nvPicPr>
          <p:cNvPr id="9" name="Picture 2" descr="C:\Users\Dani\Desktop\Bacau\backGrounds\Bomb.png"/>
          <p:cNvPicPr>
            <a:picLocks noChangeAspect="1" noChangeArrowheads="1"/>
          </p:cNvPicPr>
          <p:nvPr/>
        </p:nvPicPr>
        <p:blipFill>
          <a:blip r:embed="rId3" cstate="print"/>
          <a:srcRect/>
          <a:stretch>
            <a:fillRect/>
          </a:stretch>
        </p:blipFill>
        <p:spPr bwMode="auto">
          <a:xfrm>
            <a:off x="8382000" y="6019800"/>
            <a:ext cx="533400" cy="533400"/>
          </a:xfrm>
          <a:prstGeom prst="rect">
            <a:avLst/>
          </a:prstGeom>
          <a:noFill/>
          <a:effectLst>
            <a:outerShdw blurRad="50800" dist="88900" dir="2700000" sx="104000" sy="104000" algn="tl" rotWithShape="0">
              <a:prstClr val="black"/>
            </a:outerShdw>
          </a:effectLst>
        </p:spPr>
      </p:pic>
      <p:pic>
        <p:nvPicPr>
          <p:cNvPr id="10" name="Picture 2" descr="C:\Users\Dani\Desktop\Bacau\backGrounds\Bomb.png"/>
          <p:cNvPicPr>
            <a:picLocks noChangeAspect="1" noChangeArrowheads="1"/>
          </p:cNvPicPr>
          <p:nvPr/>
        </p:nvPicPr>
        <p:blipFill>
          <a:blip r:embed="rId3" cstate="print"/>
          <a:srcRect/>
          <a:stretch>
            <a:fillRect/>
          </a:stretch>
        </p:blipFill>
        <p:spPr bwMode="auto">
          <a:xfrm>
            <a:off x="2971800" y="4953000"/>
            <a:ext cx="533400" cy="533400"/>
          </a:xfrm>
          <a:prstGeom prst="rect">
            <a:avLst/>
          </a:prstGeom>
          <a:noFill/>
          <a:effectLst>
            <a:outerShdw blurRad="50800" dist="88900" dir="2700000" sx="104000" sy="104000" algn="tl" rotWithShape="0">
              <a:prstClr val="black"/>
            </a:outerShdw>
          </a:effectLst>
        </p:spPr>
      </p:pic>
      <p:pic>
        <p:nvPicPr>
          <p:cNvPr id="11" name="Picture 2" descr="C:\Users\Dani\Desktop\Bacau\backGrounds\Bomb.png"/>
          <p:cNvPicPr>
            <a:picLocks noChangeAspect="1" noChangeArrowheads="1"/>
          </p:cNvPicPr>
          <p:nvPr/>
        </p:nvPicPr>
        <p:blipFill>
          <a:blip r:embed="rId3" cstate="print"/>
          <a:srcRect/>
          <a:stretch>
            <a:fillRect/>
          </a:stretch>
        </p:blipFill>
        <p:spPr bwMode="auto">
          <a:xfrm>
            <a:off x="1447800" y="5181600"/>
            <a:ext cx="533400" cy="533400"/>
          </a:xfrm>
          <a:prstGeom prst="rect">
            <a:avLst/>
          </a:prstGeom>
          <a:noFill/>
          <a:effectLst>
            <a:outerShdw blurRad="50800" dist="88900" dir="2700000" sx="104000" sy="104000" algn="tl" rotWithShape="0">
              <a:prstClr val="black"/>
            </a:outerShdw>
          </a:effectLst>
        </p:spPr>
      </p:pic>
      <p:pic>
        <p:nvPicPr>
          <p:cNvPr id="12" name="Picture 2" descr="C:\Users\Dani\Desktop\Bacau\backGrounds\Bomb.png"/>
          <p:cNvPicPr>
            <a:picLocks noChangeAspect="1" noChangeArrowheads="1"/>
          </p:cNvPicPr>
          <p:nvPr/>
        </p:nvPicPr>
        <p:blipFill>
          <a:blip r:embed="rId3" cstate="print"/>
          <a:srcRect/>
          <a:stretch>
            <a:fillRect/>
          </a:stretch>
        </p:blipFill>
        <p:spPr bwMode="auto">
          <a:xfrm>
            <a:off x="6781800" y="4038600"/>
            <a:ext cx="533400" cy="533400"/>
          </a:xfrm>
          <a:prstGeom prst="rect">
            <a:avLst/>
          </a:prstGeom>
          <a:noFill/>
          <a:effectLst>
            <a:outerShdw blurRad="50800" dist="88900" dir="2700000" sx="104000" sy="104000" algn="tl" rotWithShape="0">
              <a:prstClr val="black"/>
            </a:outerShdw>
          </a:effectLst>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3" idx="3"/>
            <a:endCxn id="3" idx="1"/>
          </p:cNvCxnSpPr>
          <p:nvPr/>
        </p:nvCxnSpPr>
        <p:spPr>
          <a:xfrm flipH="1">
            <a:off x="152400" y="3429000"/>
            <a:ext cx="88392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C:\Users\Dani\Desktop\Bacau\backGrounds\Bat.png"/>
          <p:cNvPicPr>
            <a:picLocks noChangeAspect="1" noChangeArrowheads="1"/>
          </p:cNvPicPr>
          <p:nvPr/>
        </p:nvPicPr>
        <p:blipFill>
          <a:blip r:embed="rId2" cstate="print"/>
          <a:srcRect/>
          <a:stretch>
            <a:fillRect/>
          </a:stretch>
        </p:blipFill>
        <p:spPr bwMode="auto">
          <a:xfrm>
            <a:off x="3581400" y="4419600"/>
            <a:ext cx="1600200" cy="1600200"/>
          </a:xfrm>
          <a:prstGeom prst="rect">
            <a:avLst/>
          </a:prstGeom>
          <a:noFill/>
          <a:effectLst>
            <a:outerShdw blurRad="50800" dist="38100" dir="2700000" algn="tl" rotWithShape="0">
              <a:prstClr val="black"/>
            </a:outerShdw>
          </a:effectLst>
        </p:spPr>
      </p:pic>
      <p:sp>
        <p:nvSpPr>
          <p:cNvPr id="9" name="Rectangle 8"/>
          <p:cNvSpPr/>
          <p:nvPr/>
        </p:nvSpPr>
        <p:spPr>
          <a:xfrm>
            <a:off x="152400" y="228600"/>
            <a:ext cx="8839200" cy="3200400"/>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1981200"/>
            <a:ext cx="9144000" cy="1938992"/>
          </a:xfrm>
          <a:prstGeom prst="rect">
            <a:avLst/>
          </a:prstGeom>
          <a:noFill/>
        </p:spPr>
        <p:txBody>
          <a:bodyPr wrap="square" rtlCol="0">
            <a:spAutoFit/>
          </a:bodyPr>
          <a:lstStyle/>
          <a:p>
            <a:pPr algn="ctr"/>
            <a:r>
              <a:rPr lang="en-US" sz="4000" dirty="0" err="1" smtClean="0">
                <a:solidFill>
                  <a:schemeClr val="bg1">
                    <a:lumMod val="95000"/>
                  </a:schemeClr>
                </a:solidFill>
              </a:rPr>
              <a:t>Unele</a:t>
            </a:r>
            <a:r>
              <a:rPr lang="en-US" sz="4000" dirty="0" smtClean="0">
                <a:solidFill>
                  <a:schemeClr val="bg1">
                    <a:lumMod val="95000"/>
                  </a:schemeClr>
                </a:solidFill>
              </a:rPr>
              <a:t> </a:t>
            </a:r>
            <a:r>
              <a:rPr lang="ro-RO" sz="4000" dirty="0" smtClean="0">
                <a:solidFill>
                  <a:schemeClr val="bg1">
                    <a:lumMod val="95000"/>
                  </a:schemeClr>
                </a:solidFill>
              </a:rPr>
              <a:t>prescurtări și termeni nu au traducere în limba română sau nu au sens ca să le traducem</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3429000"/>
            <a:ext cx="8839200" cy="32004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2" descr="C:\Users\Dani\Desktop\Bacau\backGrounds\Bat.png"/>
          <p:cNvPicPr>
            <a:picLocks noChangeAspect="1" noChangeArrowheads="1"/>
          </p:cNvPicPr>
          <p:nvPr/>
        </p:nvPicPr>
        <p:blipFill>
          <a:blip r:embed="rId2" cstate="print"/>
          <a:srcRect/>
          <a:stretch>
            <a:fillRect/>
          </a:stretch>
        </p:blipFill>
        <p:spPr bwMode="auto">
          <a:xfrm>
            <a:off x="3581400" y="4419600"/>
            <a:ext cx="1600200" cy="16002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3" idx="0"/>
            <a:endCxn id="3" idx="2"/>
          </p:cNvCxnSpPr>
          <p:nvPr/>
        </p:nvCxnSpPr>
        <p:spPr>
          <a:xfrm rot="16200000" flipH="1">
            <a:off x="1371600" y="3429000"/>
            <a:ext cx="64008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Picture 2" descr="C:\Users\Dani\Desktop\Bacau\backGrounds\Bat.png"/>
          <p:cNvPicPr>
            <a:picLocks noChangeAspect="1" noChangeArrowheads="1"/>
          </p:cNvPicPr>
          <p:nvPr/>
        </p:nvPicPr>
        <p:blipFill>
          <a:blip r:embed="rId2" cstate="print">
            <a:lum/>
          </a:blip>
          <a:srcRect/>
          <a:stretch>
            <a:fillRect/>
          </a:stretch>
        </p:blipFill>
        <p:spPr bwMode="auto">
          <a:xfrm>
            <a:off x="1219200" y="2743200"/>
            <a:ext cx="1600200" cy="1600200"/>
          </a:xfrm>
          <a:prstGeom prst="rect">
            <a:avLst/>
          </a:prstGeom>
          <a:noFill/>
          <a:effectLst>
            <a:outerShdw blurRad="50800" dist="38100" dir="2700000" algn="tl" rotWithShape="0">
              <a:prstClr val="black"/>
            </a:outerShdw>
          </a:effectLst>
        </p:spPr>
      </p:pic>
      <p:cxnSp>
        <p:nvCxnSpPr>
          <p:cNvPr id="8" name="Straight Connector 7"/>
          <p:cNvCxnSpPr/>
          <p:nvPr/>
        </p:nvCxnSpPr>
        <p:spPr>
          <a:xfrm>
            <a:off x="2895600" y="3581400"/>
            <a:ext cx="15240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3" idx="0"/>
            <a:endCxn id="3" idx="2"/>
          </p:cNvCxnSpPr>
          <p:nvPr/>
        </p:nvCxnSpPr>
        <p:spPr>
          <a:xfrm rot="16200000" flipH="1">
            <a:off x="1371600" y="3429000"/>
            <a:ext cx="64008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Picture 2" descr="C:\Users\Dani\Desktop\Bacau\backGrounds\Bat.png"/>
          <p:cNvPicPr>
            <a:picLocks noChangeAspect="1" noChangeArrowheads="1"/>
          </p:cNvPicPr>
          <p:nvPr/>
        </p:nvPicPr>
        <p:blipFill>
          <a:blip r:embed="rId2" cstate="print">
            <a:lum bright="-47000"/>
          </a:blip>
          <a:srcRect/>
          <a:stretch>
            <a:fillRect/>
          </a:stretch>
        </p:blipFill>
        <p:spPr bwMode="auto">
          <a:xfrm>
            <a:off x="1219200" y="2743200"/>
            <a:ext cx="1600200" cy="1600200"/>
          </a:xfrm>
          <a:prstGeom prst="rect">
            <a:avLst/>
          </a:prstGeom>
          <a:noFill/>
          <a:effectLst>
            <a:outerShdw blurRad="50800" dist="38100" dir="2700000" algn="tl" rotWithShape="0">
              <a:prstClr val="black"/>
            </a:outerShdw>
          </a:effectLst>
        </p:spPr>
      </p:pic>
      <p:pic>
        <p:nvPicPr>
          <p:cNvPr id="7" name="Picture 2" descr="C:\Users\Dani\Desktop\Bacau\backGrounds\Bat.png"/>
          <p:cNvPicPr>
            <a:picLocks noChangeAspect="1" noChangeArrowheads="1"/>
          </p:cNvPicPr>
          <p:nvPr/>
        </p:nvPicPr>
        <p:blipFill>
          <a:blip r:embed="rId2" cstate="print"/>
          <a:srcRect/>
          <a:stretch>
            <a:fillRect/>
          </a:stretch>
        </p:blipFill>
        <p:spPr bwMode="auto">
          <a:xfrm>
            <a:off x="6248400" y="2743200"/>
            <a:ext cx="1600200" cy="1600200"/>
          </a:xfrm>
          <a:prstGeom prst="rect">
            <a:avLst/>
          </a:prstGeom>
          <a:noFill/>
          <a:effectLst>
            <a:outerShdw blurRad="50800" dist="38100" dir="2700000" algn="tl" rotWithShape="0">
              <a:prstClr val="black"/>
            </a:outerShdw>
          </a:effectLst>
        </p:spPr>
      </p:pic>
      <p:cxnSp>
        <p:nvCxnSpPr>
          <p:cNvPr id="8" name="Straight Connector 7"/>
          <p:cNvCxnSpPr/>
          <p:nvPr/>
        </p:nvCxnSpPr>
        <p:spPr>
          <a:xfrm>
            <a:off x="2895600" y="3581400"/>
            <a:ext cx="15240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48200" y="3581400"/>
            <a:ext cx="15240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057400"/>
            <a:ext cx="9144000" cy="923330"/>
          </a:xfrm>
          <a:prstGeom prst="rect">
            <a:avLst/>
          </a:prstGeom>
          <a:noFill/>
        </p:spPr>
        <p:txBody>
          <a:bodyPr wrap="square" rtlCol="0">
            <a:spAutoFit/>
          </a:bodyPr>
          <a:lstStyle/>
          <a:p>
            <a:pPr algn="ctr"/>
            <a:r>
              <a:rPr lang="ro-RO" sz="5400" dirty="0" smtClean="0">
                <a:solidFill>
                  <a:schemeClr val="accent5">
                    <a:lumMod val="60000"/>
                    <a:lumOff val="40000"/>
                  </a:schemeClr>
                </a:solidFill>
              </a:rPr>
              <a:t>Colder</a:t>
            </a:r>
            <a:endParaRPr lang="en-GB" sz="5400" dirty="0">
              <a:solidFill>
                <a:schemeClr val="accent5">
                  <a:lumMod val="60000"/>
                  <a:lumOff val="40000"/>
                </a:schemeClr>
              </a:solidFill>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3" idx="0"/>
            <a:endCxn id="3" idx="2"/>
          </p:cNvCxnSpPr>
          <p:nvPr/>
        </p:nvCxnSpPr>
        <p:spPr>
          <a:xfrm rot="16200000" flipH="1">
            <a:off x="1371600" y="3429000"/>
            <a:ext cx="64008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Picture 2" descr="C:\Users\Dani\Desktop\Bacau\backGrounds\Bat.png"/>
          <p:cNvPicPr>
            <a:picLocks noChangeAspect="1" noChangeArrowheads="1"/>
          </p:cNvPicPr>
          <p:nvPr/>
        </p:nvPicPr>
        <p:blipFill>
          <a:blip r:embed="rId2" cstate="print">
            <a:lum/>
          </a:blip>
          <a:srcRect/>
          <a:stretch>
            <a:fillRect/>
          </a:stretch>
        </p:blipFill>
        <p:spPr bwMode="auto">
          <a:xfrm>
            <a:off x="1219200" y="2743200"/>
            <a:ext cx="1600200" cy="1600200"/>
          </a:xfrm>
          <a:prstGeom prst="rect">
            <a:avLst/>
          </a:prstGeom>
          <a:noFill/>
          <a:effectLst>
            <a:outerShdw blurRad="50800" dist="38100" dir="2700000" algn="tl" rotWithShape="0">
              <a:prstClr val="black"/>
            </a:outerShdw>
          </a:effectLst>
        </p:spPr>
      </p:pic>
      <p:pic>
        <p:nvPicPr>
          <p:cNvPr id="7" name="Picture 2" descr="C:\Users\Dani\Desktop\Bacau\backGrounds\Bat.png"/>
          <p:cNvPicPr>
            <a:picLocks noChangeAspect="1" noChangeArrowheads="1"/>
          </p:cNvPicPr>
          <p:nvPr/>
        </p:nvPicPr>
        <p:blipFill>
          <a:blip r:embed="rId2" cstate="print">
            <a:lum bright="-47000"/>
          </a:blip>
          <a:srcRect/>
          <a:stretch>
            <a:fillRect/>
          </a:stretch>
        </p:blipFill>
        <p:spPr bwMode="auto">
          <a:xfrm>
            <a:off x="6248400" y="2743200"/>
            <a:ext cx="1600200" cy="1600200"/>
          </a:xfrm>
          <a:prstGeom prst="rect">
            <a:avLst/>
          </a:prstGeom>
          <a:noFill/>
          <a:effectLst>
            <a:outerShdw blurRad="50800" dist="38100" dir="2700000" algn="tl" rotWithShape="0">
              <a:prstClr val="black"/>
            </a:outerShdw>
          </a:effectLst>
        </p:spPr>
      </p:pic>
      <p:cxnSp>
        <p:nvCxnSpPr>
          <p:cNvPr id="8" name="Straight Connector 7"/>
          <p:cNvCxnSpPr/>
          <p:nvPr/>
        </p:nvCxnSpPr>
        <p:spPr>
          <a:xfrm>
            <a:off x="2895600" y="3581400"/>
            <a:ext cx="15240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48200" y="3581400"/>
            <a:ext cx="15240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3" idx="0"/>
            <a:endCxn id="3" idx="2"/>
          </p:cNvCxnSpPr>
          <p:nvPr/>
        </p:nvCxnSpPr>
        <p:spPr>
          <a:xfrm rot="16200000" flipH="1">
            <a:off x="1371600" y="3429000"/>
            <a:ext cx="64008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Picture 2" descr="C:\Users\Dani\Desktop\Bacau\backGrounds\Bat.png"/>
          <p:cNvPicPr>
            <a:picLocks noChangeAspect="1" noChangeArrowheads="1"/>
          </p:cNvPicPr>
          <p:nvPr/>
        </p:nvPicPr>
        <p:blipFill>
          <a:blip r:embed="rId2" cstate="print">
            <a:lum/>
          </a:blip>
          <a:srcRect/>
          <a:stretch>
            <a:fillRect/>
          </a:stretch>
        </p:blipFill>
        <p:spPr bwMode="auto">
          <a:xfrm>
            <a:off x="1219200" y="2743200"/>
            <a:ext cx="1600200" cy="1600200"/>
          </a:xfrm>
          <a:prstGeom prst="rect">
            <a:avLst/>
          </a:prstGeom>
          <a:noFill/>
          <a:effectLst>
            <a:outerShdw blurRad="50800" dist="38100" dir="2700000" algn="tl" rotWithShape="0">
              <a:prstClr val="black"/>
            </a:outerShdw>
          </a:effectLst>
        </p:spPr>
      </p:pic>
      <p:sp>
        <p:nvSpPr>
          <p:cNvPr id="9" name="Rectangle 8"/>
          <p:cNvSpPr/>
          <p:nvPr/>
        </p:nvSpPr>
        <p:spPr>
          <a:xfrm>
            <a:off x="4599710" y="277090"/>
            <a:ext cx="4343400" cy="6324600"/>
          </a:xfrm>
          <a:prstGeom prst="rect">
            <a:avLst/>
          </a:prstGeom>
          <a:solidFill>
            <a:srgbClr val="C00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44196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2" descr="C:\Users\Dani\Desktop\Bacau\backGrounds\Bat.png"/>
          <p:cNvPicPr>
            <a:picLocks noChangeAspect="1" noChangeArrowheads="1"/>
          </p:cNvPicPr>
          <p:nvPr/>
        </p:nvPicPr>
        <p:blipFill>
          <a:blip r:embed="rId2" cstate="print">
            <a:lum/>
          </a:blip>
          <a:srcRect/>
          <a:stretch>
            <a:fillRect/>
          </a:stretch>
        </p:blipFill>
        <p:spPr bwMode="auto">
          <a:xfrm>
            <a:off x="1219200" y="2743200"/>
            <a:ext cx="1600200" cy="16002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1752600"/>
            <a:ext cx="9144000" cy="2123658"/>
          </a:xfrm>
          <a:prstGeom prst="rect">
            <a:avLst/>
          </a:prstGeom>
          <a:noFill/>
        </p:spPr>
        <p:txBody>
          <a:bodyPr wrap="square" rtlCol="0">
            <a:spAutoFit/>
          </a:bodyPr>
          <a:lstStyle/>
          <a:p>
            <a:pPr algn="ctr"/>
            <a:r>
              <a:rPr lang="en-US" sz="4400" dirty="0" err="1" smtClean="0">
                <a:solidFill>
                  <a:schemeClr val="tx2">
                    <a:lumMod val="40000"/>
                    <a:lumOff val="60000"/>
                  </a:schemeClr>
                </a:solidFill>
              </a:rPr>
              <a:t>Caz</a:t>
            </a:r>
            <a:r>
              <a:rPr lang="en-US" sz="4400" dirty="0" smtClean="0">
                <a:solidFill>
                  <a:schemeClr val="tx2">
                    <a:lumMod val="40000"/>
                    <a:lumOff val="60000"/>
                  </a:schemeClr>
                </a:solidFill>
              </a:rPr>
              <a:t> special:</a:t>
            </a:r>
          </a:p>
          <a:p>
            <a:pPr algn="ctr"/>
            <a:endParaRPr lang="en-US" sz="4400" dirty="0" smtClean="0">
              <a:solidFill>
                <a:schemeClr val="bg1">
                  <a:lumMod val="95000"/>
                </a:schemeClr>
              </a:solidFill>
            </a:endParaRPr>
          </a:p>
          <a:p>
            <a:pPr algn="ctr"/>
            <a:r>
              <a:rPr lang="en-US" sz="4400" dirty="0" smtClean="0">
                <a:solidFill>
                  <a:schemeClr val="bg1">
                    <a:lumMod val="95000"/>
                  </a:schemeClr>
                </a:solidFill>
              </a:rPr>
              <a:t>Ne </a:t>
            </a:r>
            <a:r>
              <a:rPr lang="en-US" sz="4400" dirty="0" err="1" smtClean="0">
                <a:solidFill>
                  <a:schemeClr val="bg1">
                    <a:lumMod val="95000"/>
                  </a:schemeClr>
                </a:solidFill>
              </a:rPr>
              <a:t>afl</a:t>
            </a:r>
            <a:r>
              <a:rPr lang="ro-RO" sz="4400" dirty="0" smtClean="0">
                <a:solidFill>
                  <a:schemeClr val="bg1">
                    <a:lumMod val="95000"/>
                  </a:schemeClr>
                </a:solidFill>
              </a:rPr>
              <a:t>ăm pe linia din mijloc</a:t>
            </a:r>
            <a:endParaRPr lang="en-GB" sz="44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3" idx="0"/>
            <a:endCxn id="3" idx="2"/>
          </p:cNvCxnSpPr>
          <p:nvPr/>
        </p:nvCxnSpPr>
        <p:spPr>
          <a:xfrm rot="16200000" flipH="1">
            <a:off x="1371600" y="3429000"/>
            <a:ext cx="64008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Picture 2" descr="C:\Users\Dani\Desktop\Bacau\backGrounds\Bat.png"/>
          <p:cNvPicPr>
            <a:picLocks noChangeAspect="1" noChangeArrowheads="1"/>
          </p:cNvPicPr>
          <p:nvPr/>
        </p:nvPicPr>
        <p:blipFill>
          <a:blip r:embed="rId2" cstate="print">
            <a:lum/>
          </a:blip>
          <a:srcRect/>
          <a:stretch>
            <a:fillRect/>
          </a:stretch>
        </p:blipFill>
        <p:spPr bwMode="auto">
          <a:xfrm>
            <a:off x="3782290" y="2819400"/>
            <a:ext cx="1600200" cy="16002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3" idx="0"/>
            <a:endCxn id="3" idx="2"/>
          </p:cNvCxnSpPr>
          <p:nvPr/>
        </p:nvCxnSpPr>
        <p:spPr>
          <a:xfrm rot="16200000" flipH="1">
            <a:off x="1371600" y="3429000"/>
            <a:ext cx="64008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Picture 2" descr="C:\Users\Dani\Desktop\Bacau\backGrounds\Bat.png"/>
          <p:cNvPicPr>
            <a:picLocks noChangeAspect="1" noChangeArrowheads="1"/>
          </p:cNvPicPr>
          <p:nvPr/>
        </p:nvPicPr>
        <p:blipFill>
          <a:blip r:embed="rId2" cstate="print">
            <a:lum bright="-45000"/>
          </a:blip>
          <a:srcRect/>
          <a:stretch>
            <a:fillRect/>
          </a:stretch>
        </p:blipFill>
        <p:spPr bwMode="auto">
          <a:xfrm>
            <a:off x="3782290" y="2819400"/>
            <a:ext cx="1600200" cy="1600200"/>
          </a:xfrm>
          <a:prstGeom prst="rect">
            <a:avLst/>
          </a:prstGeom>
          <a:noFill/>
          <a:effectLst>
            <a:outerShdw blurRad="50800" dist="38100" dir="2700000" algn="tl" rotWithShape="0">
              <a:prstClr val="black"/>
            </a:outerShdw>
          </a:effectLst>
        </p:spPr>
      </p:pic>
      <p:cxnSp>
        <p:nvCxnSpPr>
          <p:cNvPr id="8" name="Straight Connector 7"/>
          <p:cNvCxnSpPr/>
          <p:nvPr/>
        </p:nvCxnSpPr>
        <p:spPr>
          <a:xfrm>
            <a:off x="2209800" y="3581400"/>
            <a:ext cx="15240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pic>
        <p:nvPicPr>
          <p:cNvPr id="7" name="Picture 2" descr="C:\Users\Dani\Desktop\Bacau\backGrounds\Bat.png"/>
          <p:cNvPicPr>
            <a:picLocks noChangeAspect="1" noChangeArrowheads="1"/>
          </p:cNvPicPr>
          <p:nvPr/>
        </p:nvPicPr>
        <p:blipFill>
          <a:blip r:embed="rId2" cstate="print">
            <a:lum/>
          </a:blip>
          <a:srcRect/>
          <a:stretch>
            <a:fillRect/>
          </a:stretch>
        </p:blipFill>
        <p:spPr bwMode="auto">
          <a:xfrm>
            <a:off x="581890" y="2805545"/>
            <a:ext cx="1600200" cy="16002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209800"/>
            <a:ext cx="9144000" cy="1323439"/>
          </a:xfrm>
          <a:prstGeom prst="rect">
            <a:avLst/>
          </a:prstGeom>
          <a:noFill/>
        </p:spPr>
        <p:txBody>
          <a:bodyPr wrap="square" rtlCol="0">
            <a:spAutoFit/>
          </a:bodyPr>
          <a:lstStyle/>
          <a:p>
            <a:pPr algn="ctr"/>
            <a:r>
              <a:rPr lang="ro-RO" sz="4000" dirty="0" smtClean="0">
                <a:solidFill>
                  <a:schemeClr val="bg1">
                    <a:lumMod val="95000"/>
                  </a:schemeClr>
                </a:solidFill>
              </a:rPr>
              <a:t>Sunteți în vârstra și situația ideală pentru a vă dezvolta cunoștințele în limba engleză</a:t>
            </a:r>
            <a:endParaRPr lang="en-GB" sz="4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057400"/>
            <a:ext cx="9144000" cy="923330"/>
          </a:xfrm>
          <a:prstGeom prst="rect">
            <a:avLst/>
          </a:prstGeom>
          <a:noFill/>
        </p:spPr>
        <p:txBody>
          <a:bodyPr wrap="square" rtlCol="0">
            <a:spAutoFit/>
          </a:bodyPr>
          <a:lstStyle/>
          <a:p>
            <a:pPr algn="ctr"/>
            <a:r>
              <a:rPr lang="ro-RO" sz="5400" dirty="0" smtClean="0">
                <a:solidFill>
                  <a:schemeClr val="accent5">
                    <a:lumMod val="60000"/>
                    <a:lumOff val="40000"/>
                  </a:schemeClr>
                </a:solidFill>
              </a:rPr>
              <a:t>Colder</a:t>
            </a:r>
            <a:endParaRPr lang="en-GB" sz="5400" dirty="0">
              <a:solidFill>
                <a:schemeClr val="accent5">
                  <a:lumMod val="60000"/>
                  <a:lumOff val="40000"/>
                </a:schemeClr>
              </a:solidFill>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3" idx="0"/>
            <a:endCxn id="3" idx="2"/>
          </p:cNvCxnSpPr>
          <p:nvPr/>
        </p:nvCxnSpPr>
        <p:spPr>
          <a:xfrm rot="16200000" flipH="1">
            <a:off x="1371600" y="3429000"/>
            <a:ext cx="64008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Picture 2" descr="C:\Users\Dani\Desktop\Bacau\backGrounds\Bat.png"/>
          <p:cNvPicPr>
            <a:picLocks noChangeAspect="1" noChangeArrowheads="1"/>
          </p:cNvPicPr>
          <p:nvPr/>
        </p:nvPicPr>
        <p:blipFill>
          <a:blip r:embed="rId2" cstate="print">
            <a:lum bright="-73000"/>
          </a:blip>
          <a:srcRect/>
          <a:stretch>
            <a:fillRect/>
          </a:stretch>
        </p:blipFill>
        <p:spPr bwMode="auto">
          <a:xfrm>
            <a:off x="3782290" y="2819400"/>
            <a:ext cx="1600200" cy="1600200"/>
          </a:xfrm>
          <a:prstGeom prst="rect">
            <a:avLst/>
          </a:prstGeom>
          <a:noFill/>
          <a:effectLst>
            <a:outerShdw blurRad="50800" dist="38100" dir="2700000" algn="tl" rotWithShape="0">
              <a:prstClr val="black"/>
            </a:outerShdw>
          </a:effectLst>
        </p:spPr>
      </p:pic>
      <p:cxnSp>
        <p:nvCxnSpPr>
          <p:cNvPr id="8" name="Straight Connector 7"/>
          <p:cNvCxnSpPr/>
          <p:nvPr/>
        </p:nvCxnSpPr>
        <p:spPr>
          <a:xfrm>
            <a:off x="2209800" y="3581400"/>
            <a:ext cx="15240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pic>
        <p:nvPicPr>
          <p:cNvPr id="7" name="Picture 2" descr="C:\Users\Dani\Desktop\Bacau\backGrounds\Bat.png"/>
          <p:cNvPicPr>
            <a:picLocks noChangeAspect="1" noChangeArrowheads="1"/>
          </p:cNvPicPr>
          <p:nvPr/>
        </p:nvPicPr>
        <p:blipFill>
          <a:blip r:embed="rId2" cstate="print">
            <a:lum bright="-52000"/>
          </a:blip>
          <a:srcRect/>
          <a:stretch>
            <a:fillRect/>
          </a:stretch>
        </p:blipFill>
        <p:spPr bwMode="auto">
          <a:xfrm>
            <a:off x="581890" y="2805545"/>
            <a:ext cx="1600200" cy="1600200"/>
          </a:xfrm>
          <a:prstGeom prst="rect">
            <a:avLst/>
          </a:prstGeom>
          <a:noFill/>
          <a:effectLst>
            <a:outerShdw blurRad="50800" dist="38100" dir="2700000" algn="tl" rotWithShape="0">
              <a:prstClr val="black"/>
            </a:outerShdw>
          </a:effectLst>
        </p:spPr>
      </p:pic>
      <p:pic>
        <p:nvPicPr>
          <p:cNvPr id="9" name="Picture 2" descr="C:\Users\Dani\Desktop\Bacau\backGrounds\Bat.png"/>
          <p:cNvPicPr>
            <a:picLocks noChangeAspect="1" noChangeArrowheads="1"/>
          </p:cNvPicPr>
          <p:nvPr/>
        </p:nvPicPr>
        <p:blipFill>
          <a:blip r:embed="rId2" cstate="print">
            <a:lum/>
          </a:blip>
          <a:srcRect/>
          <a:stretch>
            <a:fillRect/>
          </a:stretch>
        </p:blipFill>
        <p:spPr bwMode="auto">
          <a:xfrm>
            <a:off x="7010400" y="2784765"/>
            <a:ext cx="1600200" cy="1600200"/>
          </a:xfrm>
          <a:prstGeom prst="rect">
            <a:avLst/>
          </a:prstGeom>
          <a:noFill/>
          <a:effectLst>
            <a:outerShdw blurRad="50800" dist="38100" dir="2700000" algn="tl" rotWithShape="0">
              <a:prstClr val="black"/>
            </a:outerShdw>
          </a:effectLst>
        </p:spPr>
      </p:pic>
      <p:cxnSp>
        <p:nvCxnSpPr>
          <p:cNvPr id="10" name="Straight Connector 9"/>
          <p:cNvCxnSpPr/>
          <p:nvPr/>
        </p:nvCxnSpPr>
        <p:spPr>
          <a:xfrm>
            <a:off x="5410200" y="3581400"/>
            <a:ext cx="15240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3" idx="0"/>
            <a:endCxn id="3" idx="2"/>
          </p:cNvCxnSpPr>
          <p:nvPr/>
        </p:nvCxnSpPr>
        <p:spPr>
          <a:xfrm rot="16200000" flipH="1">
            <a:off x="1371600" y="3429000"/>
            <a:ext cx="64008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9" name="Picture 2" descr="C:\Users\Dani\Desktop\Bacau\backGrounds\Bat.png"/>
          <p:cNvPicPr>
            <a:picLocks noChangeAspect="1" noChangeArrowheads="1"/>
          </p:cNvPicPr>
          <p:nvPr/>
        </p:nvPicPr>
        <p:blipFill>
          <a:blip r:embed="rId2" cstate="print">
            <a:lum/>
          </a:blip>
          <a:srcRect/>
          <a:stretch>
            <a:fillRect/>
          </a:stretch>
        </p:blipFill>
        <p:spPr bwMode="auto">
          <a:xfrm>
            <a:off x="7010400" y="2784765"/>
            <a:ext cx="1600200" cy="16002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3" idx="0"/>
            <a:endCxn id="3" idx="2"/>
          </p:cNvCxnSpPr>
          <p:nvPr/>
        </p:nvCxnSpPr>
        <p:spPr>
          <a:xfrm rot="16200000" flipH="1">
            <a:off x="1371600" y="3429000"/>
            <a:ext cx="64008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9" name="Picture 2" descr="C:\Users\Dani\Desktop\Bacau\backGrounds\Bat.png"/>
          <p:cNvPicPr>
            <a:picLocks noChangeAspect="1" noChangeArrowheads="1"/>
          </p:cNvPicPr>
          <p:nvPr/>
        </p:nvPicPr>
        <p:blipFill>
          <a:blip r:embed="rId2" cstate="print">
            <a:lum/>
          </a:blip>
          <a:srcRect/>
          <a:stretch>
            <a:fillRect/>
          </a:stretch>
        </p:blipFill>
        <p:spPr bwMode="auto">
          <a:xfrm>
            <a:off x="7010400" y="2784765"/>
            <a:ext cx="1600200" cy="1600200"/>
          </a:xfrm>
          <a:prstGeom prst="rect">
            <a:avLst/>
          </a:prstGeom>
          <a:noFill/>
          <a:effectLst>
            <a:outerShdw blurRad="50800" dist="38100" dir="2700000" algn="tl" rotWithShape="0">
              <a:prstClr val="black"/>
            </a:outerShdw>
          </a:effectLst>
        </p:spPr>
      </p:pic>
      <p:sp>
        <p:nvSpPr>
          <p:cNvPr id="6" name="Rectangle 5"/>
          <p:cNvSpPr/>
          <p:nvPr/>
        </p:nvSpPr>
        <p:spPr>
          <a:xfrm>
            <a:off x="152400" y="228600"/>
            <a:ext cx="4419600" cy="6400800"/>
          </a:xfrm>
          <a:prstGeom prst="rect">
            <a:avLst/>
          </a:prstGeom>
          <a:solidFill>
            <a:srgbClr val="C0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4572000" y="228600"/>
            <a:ext cx="44196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2" descr="C:\Users\Dani\Desktop\Bacau\backGrounds\Bat.png"/>
          <p:cNvPicPr>
            <a:picLocks noChangeAspect="1" noChangeArrowheads="1"/>
          </p:cNvPicPr>
          <p:nvPr/>
        </p:nvPicPr>
        <p:blipFill>
          <a:blip r:embed="rId2" cstate="print">
            <a:lum/>
          </a:blip>
          <a:srcRect/>
          <a:stretch>
            <a:fillRect/>
          </a:stretch>
        </p:blipFill>
        <p:spPr bwMode="auto">
          <a:xfrm>
            <a:off x="7010400" y="2784765"/>
            <a:ext cx="1600200" cy="16002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438400"/>
            <a:ext cx="9144000" cy="1015663"/>
          </a:xfrm>
          <a:prstGeom prst="rect">
            <a:avLst/>
          </a:prstGeom>
          <a:noFill/>
        </p:spPr>
        <p:txBody>
          <a:bodyPr wrap="square" rtlCol="0">
            <a:spAutoFit/>
          </a:bodyPr>
          <a:lstStyle/>
          <a:p>
            <a:pPr algn="ctr"/>
            <a:r>
              <a:rPr lang="ro-RO" sz="6000" dirty="0" smtClean="0">
                <a:solidFill>
                  <a:schemeClr val="bg1">
                    <a:lumMod val="95000"/>
                  </a:schemeClr>
                </a:solidFill>
              </a:rPr>
              <a:t>Prima săritură</a:t>
            </a:r>
            <a:endParaRPr lang="en-GB" sz="6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438400"/>
            <a:ext cx="9144000" cy="1015663"/>
          </a:xfrm>
          <a:prstGeom prst="rect">
            <a:avLst/>
          </a:prstGeom>
          <a:noFill/>
        </p:spPr>
        <p:txBody>
          <a:bodyPr wrap="square" rtlCol="0">
            <a:spAutoFit/>
          </a:bodyPr>
          <a:lstStyle/>
          <a:p>
            <a:pPr algn="ctr"/>
            <a:r>
              <a:rPr lang="ro-RO" sz="6000" dirty="0" smtClean="0">
                <a:solidFill>
                  <a:schemeClr val="bg1">
                    <a:lumMod val="95000"/>
                  </a:schemeClr>
                </a:solidFill>
              </a:rPr>
              <a:t>1. Definim linia de centru</a:t>
            </a:r>
            <a:endParaRPr lang="en-GB" sz="6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152400" y="914400"/>
            <a:ext cx="8991600" cy="4832092"/>
          </a:xfrm>
          <a:prstGeom prst="rect">
            <a:avLst/>
          </a:prstGeom>
        </p:spPr>
        <p:txBody>
          <a:bodyPr wrap="square">
            <a:spAutoFit/>
          </a:bodyPr>
          <a:lstStyle/>
          <a:p>
            <a:r>
              <a:rPr lang="ro-RO" sz="2800" dirty="0" smtClean="0">
                <a:solidFill>
                  <a:srgbClr val="FEBD1A"/>
                </a:solidFill>
              </a:rPr>
              <a:t>answer</a:t>
            </a:r>
            <a:r>
              <a:rPr lang="ro-RO" sz="2800" dirty="0" smtClean="0">
                <a:solidFill>
                  <a:schemeClr val="bg1">
                    <a:lumMod val="95000"/>
                  </a:schemeClr>
                </a:solidFill>
              </a:rPr>
              <a:t> = 0</a:t>
            </a:r>
            <a:r>
              <a:rPr lang="en-GB" sz="2800" dirty="0" smtClean="0">
                <a:solidFill>
                  <a:schemeClr val="bg1">
                    <a:lumMod val="95000"/>
                  </a:schemeClr>
                </a:solidFill>
              </a:rPr>
              <a:t>;</a:t>
            </a:r>
            <a:endParaRPr lang="ro-RO" sz="2800" dirty="0" smtClean="0">
              <a:solidFill>
                <a:schemeClr val="bg1">
                  <a:lumMod val="95000"/>
                </a:schemeClr>
              </a:solidFill>
            </a:endParaRPr>
          </a:p>
          <a:p>
            <a:endParaRPr lang="ro-RO" sz="2800" dirty="0" smtClean="0">
              <a:solidFill>
                <a:schemeClr val="bg1">
                  <a:lumMod val="95000"/>
                </a:schemeClr>
              </a:solidFill>
            </a:endParaRPr>
          </a:p>
          <a:p>
            <a:r>
              <a:rPr lang="en-GB" sz="2800" dirty="0" smtClean="0">
                <a:solidFill>
                  <a:schemeClr val="bg1">
                    <a:lumMod val="95000"/>
                  </a:schemeClr>
                </a:solidFill>
              </a:rPr>
              <a:t>if </a:t>
            </a:r>
            <a:r>
              <a:rPr lang="en-GB" sz="2800" dirty="0" smtClean="0">
                <a:solidFill>
                  <a:schemeClr val="bg1">
                    <a:lumMod val="95000"/>
                  </a:schemeClr>
                </a:solidFill>
              </a:rPr>
              <a:t>(dir == </a:t>
            </a:r>
            <a:r>
              <a:rPr lang="en-GB" sz="2800" dirty="0" smtClean="0">
                <a:solidFill>
                  <a:schemeClr val="tx2">
                    <a:lumMod val="60000"/>
                    <a:lumOff val="40000"/>
                  </a:schemeClr>
                </a:solidFill>
              </a:rPr>
              <a:t>Direction::HORIZONTAL</a:t>
            </a:r>
            <a:r>
              <a:rPr lang="en-GB" sz="2800" dirty="0" smtClean="0">
                <a:solidFill>
                  <a:schemeClr val="bg1">
                    <a:lumMod val="95000"/>
                  </a:schemeClr>
                </a:solidFill>
              </a:rPr>
              <a:t>)</a:t>
            </a:r>
            <a:r>
              <a:rPr lang="ro-RO" sz="2800" dirty="0" smtClean="0">
                <a:solidFill>
                  <a:schemeClr val="bg1">
                    <a:lumMod val="95000"/>
                  </a:schemeClr>
                </a:solidFill>
              </a:rPr>
              <a:t> </a:t>
            </a:r>
            <a:r>
              <a:rPr lang="en-GB" sz="2800" dirty="0" smtClean="0">
                <a:solidFill>
                  <a:schemeClr val="bg1">
                    <a:lumMod val="95000"/>
                  </a:schemeClr>
                </a:solidFill>
              </a:rPr>
              <a:t>{</a:t>
            </a:r>
            <a:endParaRPr lang="en-GB" sz="2800" dirty="0" smtClean="0">
              <a:solidFill>
                <a:schemeClr val="bg1">
                  <a:lumMod val="95000"/>
                </a:schemeClr>
              </a:solidFill>
            </a:endParaRPr>
          </a:p>
          <a:p>
            <a:r>
              <a:rPr lang="en-GB" sz="2800" dirty="0" smtClean="0">
                <a:solidFill>
                  <a:schemeClr val="bg1">
                    <a:lumMod val="95000"/>
                  </a:schemeClr>
                </a:solidFill>
              </a:rPr>
              <a:t>	</a:t>
            </a:r>
            <a:r>
              <a:rPr lang="en-GB" sz="2800" dirty="0" smtClean="0">
                <a:solidFill>
                  <a:srgbClr val="FFC000"/>
                </a:solidFill>
              </a:rPr>
              <a:t>answer</a:t>
            </a:r>
            <a:r>
              <a:rPr lang="en-GB" sz="2800" dirty="0" smtClean="0">
                <a:solidFill>
                  <a:schemeClr val="bg1">
                    <a:lumMod val="95000"/>
                  </a:schemeClr>
                </a:solidFill>
              </a:rPr>
              <a:t> </a:t>
            </a:r>
            <a:r>
              <a:rPr lang="en-GB" sz="2800" dirty="0" smtClean="0">
                <a:solidFill>
                  <a:schemeClr val="bg1">
                    <a:lumMod val="95000"/>
                  </a:schemeClr>
                </a:solidFill>
              </a:rPr>
              <a:t>= (</a:t>
            </a:r>
            <a:r>
              <a:rPr lang="en-GB" sz="2800" dirty="0" err="1" smtClean="0">
                <a:solidFill>
                  <a:schemeClr val="bg1">
                    <a:lumMod val="95000"/>
                  </a:schemeClr>
                </a:solidFill>
              </a:rPr>
              <a:t>map.topLeft.y</a:t>
            </a:r>
            <a:r>
              <a:rPr lang="en-GB" sz="2800" dirty="0" smtClean="0">
                <a:solidFill>
                  <a:schemeClr val="bg1">
                    <a:lumMod val="95000"/>
                  </a:schemeClr>
                </a:solidFill>
              </a:rPr>
              <a:t> + </a:t>
            </a:r>
            <a:r>
              <a:rPr lang="en-GB" sz="2800" dirty="0" err="1" smtClean="0">
                <a:solidFill>
                  <a:schemeClr val="bg1">
                    <a:lumMod val="95000"/>
                  </a:schemeClr>
                </a:solidFill>
              </a:rPr>
              <a:t>map.bottomLeft.y</a:t>
            </a:r>
            <a:r>
              <a:rPr lang="en-GB" sz="2800" dirty="0" smtClean="0">
                <a:solidFill>
                  <a:schemeClr val="bg1">
                    <a:lumMod val="95000"/>
                  </a:schemeClr>
                </a:solidFill>
              </a:rPr>
              <a:t>) </a:t>
            </a:r>
            <a:r>
              <a:rPr lang="en-GB" sz="2800" dirty="0" smtClean="0">
                <a:solidFill>
                  <a:schemeClr val="bg1">
                    <a:lumMod val="95000"/>
                  </a:schemeClr>
                </a:solidFill>
              </a:rPr>
              <a:t> / </a:t>
            </a:r>
            <a:r>
              <a:rPr lang="en-GB" sz="2800" dirty="0" smtClean="0">
                <a:solidFill>
                  <a:schemeClr val="bg1">
                    <a:lumMod val="95000"/>
                  </a:schemeClr>
                </a:solidFill>
              </a:rPr>
              <a:t>2;</a:t>
            </a:r>
          </a:p>
          <a:p>
            <a:r>
              <a:rPr lang="en-GB" sz="2800" dirty="0" smtClean="0">
                <a:solidFill>
                  <a:schemeClr val="bg1">
                    <a:lumMod val="95000"/>
                  </a:schemeClr>
                </a:solidFill>
              </a:rPr>
              <a:t>} else {</a:t>
            </a:r>
            <a:endParaRPr lang="en-GB" sz="2800" dirty="0" smtClean="0">
              <a:solidFill>
                <a:schemeClr val="bg1">
                  <a:lumMod val="95000"/>
                </a:schemeClr>
              </a:solidFill>
            </a:endParaRPr>
          </a:p>
          <a:p>
            <a:r>
              <a:rPr lang="en-GB" sz="2800" dirty="0" smtClean="0">
                <a:solidFill>
                  <a:schemeClr val="bg1">
                    <a:lumMod val="95000"/>
                  </a:schemeClr>
                </a:solidFill>
              </a:rPr>
              <a:t>	</a:t>
            </a:r>
            <a:r>
              <a:rPr lang="en-GB" sz="2800" dirty="0" smtClean="0">
                <a:solidFill>
                  <a:schemeClr val="bg1">
                    <a:lumMod val="95000"/>
                  </a:schemeClr>
                </a:solidFill>
              </a:rPr>
              <a:t>if </a:t>
            </a:r>
            <a:r>
              <a:rPr lang="en-GB" sz="2800" dirty="0" smtClean="0">
                <a:solidFill>
                  <a:schemeClr val="bg1">
                    <a:lumMod val="95000"/>
                  </a:schemeClr>
                </a:solidFill>
              </a:rPr>
              <a:t>(dir == </a:t>
            </a:r>
            <a:r>
              <a:rPr lang="en-GB" sz="2800" dirty="0" smtClean="0">
                <a:solidFill>
                  <a:schemeClr val="tx2">
                    <a:lumMod val="60000"/>
                    <a:lumOff val="40000"/>
                  </a:schemeClr>
                </a:solidFill>
              </a:rPr>
              <a:t>Direction::VERTICAL</a:t>
            </a:r>
            <a:r>
              <a:rPr lang="en-GB" sz="2800" dirty="0" smtClean="0">
                <a:solidFill>
                  <a:schemeClr val="bg1">
                    <a:lumMod val="95000"/>
                  </a:schemeClr>
                </a:solidFill>
              </a:rPr>
              <a:t>)</a:t>
            </a:r>
            <a:r>
              <a:rPr lang="ro-RO" sz="2800" dirty="0" smtClean="0">
                <a:solidFill>
                  <a:schemeClr val="bg1">
                    <a:lumMod val="95000"/>
                  </a:schemeClr>
                </a:solidFill>
              </a:rPr>
              <a:t> </a:t>
            </a:r>
            <a:r>
              <a:rPr lang="en-GB" sz="2800" dirty="0" smtClean="0">
                <a:solidFill>
                  <a:schemeClr val="bg1">
                    <a:lumMod val="95000"/>
                  </a:schemeClr>
                </a:solidFill>
              </a:rPr>
              <a:t>{</a:t>
            </a:r>
            <a:endParaRPr lang="en-GB" sz="2800" dirty="0" smtClean="0">
              <a:solidFill>
                <a:schemeClr val="bg1">
                  <a:lumMod val="95000"/>
                </a:schemeClr>
              </a:solidFill>
            </a:endParaRPr>
          </a:p>
          <a:p>
            <a:r>
              <a:rPr lang="en-GB" sz="2800" dirty="0" smtClean="0">
                <a:solidFill>
                  <a:schemeClr val="bg1">
                    <a:lumMod val="95000"/>
                  </a:schemeClr>
                </a:solidFill>
              </a:rPr>
              <a:t>		</a:t>
            </a:r>
            <a:r>
              <a:rPr lang="en-GB" sz="2800" dirty="0" smtClean="0">
                <a:solidFill>
                  <a:srgbClr val="FFC000"/>
                </a:solidFill>
              </a:rPr>
              <a:t>answer</a:t>
            </a:r>
            <a:r>
              <a:rPr lang="en-GB" sz="2800" dirty="0" smtClean="0">
                <a:solidFill>
                  <a:schemeClr val="bg1">
                    <a:lumMod val="95000"/>
                  </a:schemeClr>
                </a:solidFill>
              </a:rPr>
              <a:t> = (</a:t>
            </a:r>
            <a:r>
              <a:rPr lang="en-GB" sz="2800" dirty="0" err="1" smtClean="0">
                <a:solidFill>
                  <a:schemeClr val="bg1">
                    <a:lumMod val="95000"/>
                  </a:schemeClr>
                </a:solidFill>
              </a:rPr>
              <a:t>map.topLeft.x</a:t>
            </a:r>
            <a:r>
              <a:rPr lang="en-GB" sz="2800" dirty="0" smtClean="0">
                <a:solidFill>
                  <a:schemeClr val="bg1">
                    <a:lumMod val="95000"/>
                  </a:schemeClr>
                </a:solidFill>
              </a:rPr>
              <a:t> + </a:t>
            </a:r>
            <a:r>
              <a:rPr lang="en-GB" sz="2800" dirty="0" err="1" smtClean="0">
                <a:solidFill>
                  <a:schemeClr val="bg1">
                    <a:lumMod val="95000"/>
                  </a:schemeClr>
                </a:solidFill>
              </a:rPr>
              <a:t>map.topRight.y</a:t>
            </a:r>
            <a:r>
              <a:rPr lang="en-GB" sz="2800" dirty="0" smtClean="0">
                <a:solidFill>
                  <a:schemeClr val="bg1">
                    <a:lumMod val="95000"/>
                  </a:schemeClr>
                </a:solidFill>
              </a:rPr>
              <a:t>) </a:t>
            </a:r>
            <a:r>
              <a:rPr lang="en-GB" sz="2800" dirty="0" smtClean="0">
                <a:solidFill>
                  <a:schemeClr val="bg1">
                    <a:lumMod val="95000"/>
                  </a:schemeClr>
                </a:solidFill>
              </a:rPr>
              <a:t> / </a:t>
            </a:r>
            <a:r>
              <a:rPr lang="en-GB" sz="2800" dirty="0" smtClean="0">
                <a:solidFill>
                  <a:schemeClr val="bg1">
                    <a:lumMod val="95000"/>
                  </a:schemeClr>
                </a:solidFill>
              </a:rPr>
              <a:t>2;</a:t>
            </a:r>
          </a:p>
          <a:p>
            <a:r>
              <a:rPr lang="en-GB" sz="2800" dirty="0" smtClean="0">
                <a:solidFill>
                  <a:schemeClr val="bg1">
                    <a:lumMod val="95000"/>
                  </a:schemeClr>
                </a:solidFill>
              </a:rPr>
              <a:t>	</a:t>
            </a:r>
            <a:r>
              <a:rPr lang="en-GB" sz="2800" dirty="0" smtClean="0">
                <a:solidFill>
                  <a:schemeClr val="bg1">
                    <a:lumMod val="95000"/>
                  </a:schemeClr>
                </a:solidFill>
              </a:rPr>
              <a:t>}</a:t>
            </a:r>
            <a:endParaRPr lang="en-GB" sz="2800" dirty="0" smtClean="0">
              <a:solidFill>
                <a:schemeClr val="bg1">
                  <a:lumMod val="95000"/>
                </a:schemeClr>
              </a:solidFill>
            </a:endParaRPr>
          </a:p>
          <a:p>
            <a:r>
              <a:rPr lang="en-GB" sz="2800" dirty="0" smtClean="0">
                <a:solidFill>
                  <a:schemeClr val="bg1">
                    <a:lumMod val="95000"/>
                  </a:schemeClr>
                </a:solidFill>
              </a:rPr>
              <a:t>}</a:t>
            </a:r>
            <a:endParaRPr lang="ro-RO" sz="2800" dirty="0" smtClean="0">
              <a:solidFill>
                <a:schemeClr val="bg1">
                  <a:lumMod val="95000"/>
                </a:schemeClr>
              </a:solidFill>
            </a:endParaRPr>
          </a:p>
          <a:p>
            <a:endParaRPr lang="ro-RO" sz="2800" dirty="0" smtClean="0">
              <a:solidFill>
                <a:schemeClr val="bg1">
                  <a:lumMod val="95000"/>
                </a:schemeClr>
              </a:solidFill>
            </a:endParaRPr>
          </a:p>
          <a:p>
            <a:r>
              <a:rPr lang="en-GB" sz="2800" dirty="0" smtClean="0">
                <a:solidFill>
                  <a:schemeClr val="bg1">
                    <a:lumMod val="95000"/>
                  </a:schemeClr>
                </a:solidFill>
              </a:rPr>
              <a:t>return </a:t>
            </a:r>
            <a:r>
              <a:rPr lang="en-GB" sz="2800" dirty="0" smtClean="0">
                <a:solidFill>
                  <a:srgbClr val="FEBD1A"/>
                </a:solidFill>
              </a:rPr>
              <a:t>answer</a:t>
            </a:r>
            <a:r>
              <a:rPr lang="en-GB" sz="2800" dirty="0" smtClean="0">
                <a:solidFill>
                  <a:schemeClr val="bg1">
                    <a:lumMod val="95000"/>
                  </a:schemeClr>
                </a:solidFill>
              </a:rPr>
              <a:t>;</a:t>
            </a:r>
            <a:endParaRPr lang="en-GB" sz="28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1295400"/>
            <a:ext cx="9144000" cy="4154984"/>
          </a:xfrm>
          <a:prstGeom prst="rect">
            <a:avLst/>
          </a:prstGeom>
          <a:noFill/>
        </p:spPr>
        <p:txBody>
          <a:bodyPr wrap="square" rtlCol="0">
            <a:spAutoFit/>
          </a:bodyPr>
          <a:lstStyle/>
          <a:p>
            <a:pPr algn="ctr"/>
            <a:r>
              <a:rPr lang="en-GB" sz="4400" dirty="0" smtClean="0">
                <a:solidFill>
                  <a:schemeClr val="bg1">
                    <a:lumMod val="95000"/>
                  </a:schemeClr>
                </a:solidFill>
              </a:rPr>
              <a:t>S</a:t>
            </a:r>
            <a:r>
              <a:rPr lang="ro-RO" sz="4400" dirty="0" smtClean="0">
                <a:solidFill>
                  <a:schemeClr val="bg1">
                    <a:lumMod val="95000"/>
                  </a:schemeClr>
                </a:solidFill>
              </a:rPr>
              <a:t>ă încercăm să menținem un n</a:t>
            </a:r>
            <a:r>
              <a:rPr lang="en-GB" sz="4400" dirty="0" err="1" smtClean="0">
                <a:solidFill>
                  <a:schemeClr val="bg1">
                    <a:lumMod val="95000"/>
                  </a:schemeClr>
                </a:solidFill>
              </a:rPr>
              <a:t>ivel</a:t>
            </a:r>
            <a:r>
              <a:rPr lang="en-GB" sz="4400" dirty="0" smtClean="0">
                <a:solidFill>
                  <a:schemeClr val="bg1">
                    <a:lumMod val="95000"/>
                  </a:schemeClr>
                </a:solidFill>
              </a:rPr>
              <a:t> de </a:t>
            </a:r>
            <a:r>
              <a:rPr lang="en-GB" sz="4400" dirty="0" err="1" smtClean="0">
                <a:solidFill>
                  <a:schemeClr val="bg1">
                    <a:lumMod val="95000"/>
                  </a:schemeClr>
                </a:solidFill>
              </a:rPr>
              <a:t>indentare</a:t>
            </a:r>
            <a:r>
              <a:rPr lang="en-GB" sz="4400" dirty="0" smtClean="0">
                <a:solidFill>
                  <a:schemeClr val="bg1">
                    <a:lumMod val="95000"/>
                  </a:schemeClr>
                </a:solidFill>
              </a:rPr>
              <a:t> </a:t>
            </a:r>
            <a:r>
              <a:rPr lang="ro-RO" sz="4400" dirty="0" smtClean="0">
                <a:solidFill>
                  <a:schemeClr val="bg1">
                    <a:lumMod val="95000"/>
                  </a:schemeClr>
                </a:solidFill>
              </a:rPr>
              <a:t>cât de minimal posibil</a:t>
            </a:r>
          </a:p>
          <a:p>
            <a:pPr algn="ctr"/>
            <a:endParaRPr lang="ro-RO" sz="4400" dirty="0" smtClean="0">
              <a:solidFill>
                <a:schemeClr val="bg1">
                  <a:lumMod val="95000"/>
                </a:schemeClr>
              </a:solidFill>
            </a:endParaRPr>
          </a:p>
          <a:p>
            <a:pPr algn="ctr"/>
            <a:endParaRPr lang="ro-RO" sz="4400" dirty="0" smtClean="0">
              <a:solidFill>
                <a:schemeClr val="bg1">
                  <a:lumMod val="95000"/>
                </a:schemeClr>
              </a:solidFill>
            </a:endParaRPr>
          </a:p>
          <a:p>
            <a:pPr algn="ctr"/>
            <a:r>
              <a:rPr lang="ro-RO" sz="4400" dirty="0" smtClean="0">
                <a:solidFill>
                  <a:schemeClr val="bg1">
                    <a:lumMod val="95000"/>
                  </a:schemeClr>
                </a:solidFill>
              </a:rPr>
              <a:t>Clean code recomandă să avem o indentare de cel mult 3 niveluri</a:t>
            </a:r>
            <a:endParaRPr lang="en-GB" sz="44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152400" y="838200"/>
            <a:ext cx="8991600" cy="4832092"/>
          </a:xfrm>
          <a:prstGeom prst="rect">
            <a:avLst/>
          </a:prstGeom>
        </p:spPr>
        <p:txBody>
          <a:bodyPr wrap="square">
            <a:spAutoFit/>
          </a:bodyPr>
          <a:lstStyle/>
          <a:p>
            <a:r>
              <a:rPr lang="ro-RO" sz="2800" dirty="0" smtClean="0">
                <a:solidFill>
                  <a:srgbClr val="FEBD1A"/>
                </a:solidFill>
              </a:rPr>
              <a:t>answer</a:t>
            </a:r>
            <a:r>
              <a:rPr lang="ro-RO" sz="2800" dirty="0" smtClean="0">
                <a:solidFill>
                  <a:schemeClr val="bg1">
                    <a:lumMod val="95000"/>
                  </a:schemeClr>
                </a:solidFill>
              </a:rPr>
              <a:t> = 0</a:t>
            </a:r>
            <a:r>
              <a:rPr lang="en-GB" sz="2800" dirty="0" smtClean="0">
                <a:solidFill>
                  <a:schemeClr val="bg1">
                    <a:lumMod val="95000"/>
                  </a:schemeClr>
                </a:solidFill>
              </a:rPr>
              <a:t>;</a:t>
            </a:r>
            <a:endParaRPr lang="ro-RO" sz="2800" dirty="0" smtClean="0">
              <a:solidFill>
                <a:schemeClr val="bg1">
                  <a:lumMod val="95000"/>
                </a:schemeClr>
              </a:solidFill>
            </a:endParaRPr>
          </a:p>
          <a:p>
            <a:endParaRPr lang="ro-RO" sz="2800" dirty="0" smtClean="0">
              <a:solidFill>
                <a:schemeClr val="bg1">
                  <a:lumMod val="95000"/>
                </a:schemeClr>
              </a:solidFill>
            </a:endParaRPr>
          </a:p>
          <a:p>
            <a:r>
              <a:rPr lang="en-GB" sz="2800" dirty="0" smtClean="0">
                <a:solidFill>
                  <a:schemeClr val="bg1">
                    <a:lumMod val="95000"/>
                  </a:schemeClr>
                </a:solidFill>
              </a:rPr>
              <a:t>if </a:t>
            </a:r>
            <a:r>
              <a:rPr lang="en-GB" sz="2800" dirty="0" smtClean="0">
                <a:solidFill>
                  <a:schemeClr val="bg1">
                    <a:lumMod val="95000"/>
                  </a:schemeClr>
                </a:solidFill>
              </a:rPr>
              <a:t>(dir == </a:t>
            </a:r>
            <a:r>
              <a:rPr lang="en-GB" sz="2800" dirty="0" smtClean="0">
                <a:solidFill>
                  <a:schemeClr val="tx2">
                    <a:lumMod val="40000"/>
                    <a:lumOff val="60000"/>
                  </a:schemeClr>
                </a:solidFill>
              </a:rPr>
              <a:t>Direction::HORIZONTAL</a:t>
            </a:r>
            <a:r>
              <a:rPr lang="en-GB" sz="2800" dirty="0" smtClean="0">
                <a:solidFill>
                  <a:schemeClr val="bg1">
                    <a:lumMod val="95000"/>
                  </a:schemeClr>
                </a:solidFill>
              </a:rPr>
              <a:t>)</a:t>
            </a:r>
            <a:r>
              <a:rPr lang="ro-RO" sz="2800" dirty="0" smtClean="0">
                <a:solidFill>
                  <a:schemeClr val="bg1">
                    <a:lumMod val="95000"/>
                  </a:schemeClr>
                </a:solidFill>
              </a:rPr>
              <a:t> </a:t>
            </a:r>
            <a:r>
              <a:rPr lang="en-GB" sz="2800" dirty="0" smtClean="0">
                <a:solidFill>
                  <a:schemeClr val="bg1">
                    <a:lumMod val="95000"/>
                  </a:schemeClr>
                </a:solidFill>
              </a:rPr>
              <a:t>{</a:t>
            </a:r>
            <a:endParaRPr lang="en-GB" sz="2800" dirty="0" smtClean="0">
              <a:solidFill>
                <a:schemeClr val="bg1">
                  <a:lumMod val="95000"/>
                </a:schemeClr>
              </a:solidFill>
            </a:endParaRPr>
          </a:p>
          <a:p>
            <a:r>
              <a:rPr lang="en-GB" sz="2800" dirty="0" smtClean="0">
                <a:solidFill>
                  <a:schemeClr val="bg1">
                    <a:lumMod val="95000"/>
                  </a:schemeClr>
                </a:solidFill>
              </a:rPr>
              <a:t>	</a:t>
            </a:r>
            <a:r>
              <a:rPr lang="en-GB" sz="2800" dirty="0" smtClean="0">
                <a:solidFill>
                  <a:srgbClr val="FFC000"/>
                </a:solidFill>
              </a:rPr>
              <a:t>answer</a:t>
            </a:r>
            <a:r>
              <a:rPr lang="en-GB" sz="2800" dirty="0" smtClean="0">
                <a:solidFill>
                  <a:schemeClr val="bg1">
                    <a:lumMod val="95000"/>
                  </a:schemeClr>
                </a:solidFill>
              </a:rPr>
              <a:t> </a:t>
            </a:r>
            <a:r>
              <a:rPr lang="en-GB" sz="2800" dirty="0" smtClean="0">
                <a:solidFill>
                  <a:schemeClr val="bg1">
                    <a:lumMod val="95000"/>
                  </a:schemeClr>
                </a:solidFill>
              </a:rPr>
              <a:t>= (</a:t>
            </a:r>
            <a:r>
              <a:rPr lang="en-GB" sz="2800" dirty="0" err="1" smtClean="0">
                <a:solidFill>
                  <a:schemeClr val="bg1">
                    <a:lumMod val="95000"/>
                  </a:schemeClr>
                </a:solidFill>
              </a:rPr>
              <a:t>map.topLeft.y</a:t>
            </a:r>
            <a:r>
              <a:rPr lang="en-GB" sz="2800" dirty="0" smtClean="0">
                <a:solidFill>
                  <a:schemeClr val="bg1">
                    <a:lumMod val="95000"/>
                  </a:schemeClr>
                </a:solidFill>
              </a:rPr>
              <a:t> + </a:t>
            </a:r>
            <a:r>
              <a:rPr lang="en-GB" sz="2800" dirty="0" err="1" smtClean="0">
                <a:solidFill>
                  <a:schemeClr val="bg1">
                    <a:lumMod val="95000"/>
                  </a:schemeClr>
                </a:solidFill>
              </a:rPr>
              <a:t>map.bottomLeft.y</a:t>
            </a:r>
            <a:r>
              <a:rPr lang="en-GB" sz="2800" dirty="0" smtClean="0">
                <a:solidFill>
                  <a:schemeClr val="bg1">
                    <a:lumMod val="95000"/>
                  </a:schemeClr>
                </a:solidFill>
              </a:rPr>
              <a:t>) / 2;</a:t>
            </a:r>
          </a:p>
          <a:p>
            <a:r>
              <a:rPr lang="en-GB" sz="2800" dirty="0" smtClean="0">
                <a:solidFill>
                  <a:schemeClr val="bg1">
                    <a:lumMod val="95000"/>
                  </a:schemeClr>
                </a:solidFill>
              </a:rPr>
              <a:t>}</a:t>
            </a:r>
            <a:endParaRPr lang="en-GB" sz="2800" dirty="0" smtClean="0">
              <a:solidFill>
                <a:schemeClr val="bg1">
                  <a:lumMod val="95000"/>
                </a:schemeClr>
              </a:solidFill>
            </a:endParaRPr>
          </a:p>
          <a:p>
            <a:r>
              <a:rPr lang="en-GB" sz="2800" dirty="0" smtClean="0">
                <a:solidFill>
                  <a:schemeClr val="bg1">
                    <a:lumMod val="95000"/>
                  </a:schemeClr>
                </a:solidFill>
              </a:rPr>
              <a:t>	</a:t>
            </a:r>
          </a:p>
          <a:p>
            <a:r>
              <a:rPr lang="en-GB" sz="2800" dirty="0" smtClean="0">
                <a:solidFill>
                  <a:schemeClr val="bg1">
                    <a:lumMod val="95000"/>
                  </a:schemeClr>
                </a:solidFill>
              </a:rPr>
              <a:t>if </a:t>
            </a:r>
            <a:r>
              <a:rPr lang="en-GB" sz="2800" dirty="0" smtClean="0">
                <a:solidFill>
                  <a:schemeClr val="bg1">
                    <a:lumMod val="95000"/>
                  </a:schemeClr>
                </a:solidFill>
              </a:rPr>
              <a:t>(dir == </a:t>
            </a:r>
            <a:r>
              <a:rPr lang="en-GB" sz="2800" dirty="0" smtClean="0">
                <a:solidFill>
                  <a:schemeClr val="tx2">
                    <a:lumMod val="40000"/>
                    <a:lumOff val="60000"/>
                  </a:schemeClr>
                </a:solidFill>
              </a:rPr>
              <a:t>Direction::VERTICAL</a:t>
            </a:r>
            <a:r>
              <a:rPr lang="en-GB" sz="2800" dirty="0" smtClean="0">
                <a:solidFill>
                  <a:schemeClr val="bg1">
                    <a:lumMod val="95000"/>
                  </a:schemeClr>
                </a:solidFill>
              </a:rPr>
              <a:t>)</a:t>
            </a:r>
            <a:r>
              <a:rPr lang="ro-RO" sz="2800" dirty="0" smtClean="0">
                <a:solidFill>
                  <a:schemeClr val="bg1">
                    <a:lumMod val="95000"/>
                  </a:schemeClr>
                </a:solidFill>
              </a:rPr>
              <a:t> </a:t>
            </a:r>
            <a:r>
              <a:rPr lang="en-GB" sz="2800" dirty="0" smtClean="0">
                <a:solidFill>
                  <a:schemeClr val="bg1">
                    <a:lumMod val="95000"/>
                  </a:schemeClr>
                </a:solidFill>
              </a:rPr>
              <a:t>{</a:t>
            </a:r>
            <a:endParaRPr lang="en-GB" sz="2800" dirty="0" smtClean="0">
              <a:solidFill>
                <a:schemeClr val="bg1">
                  <a:lumMod val="95000"/>
                </a:schemeClr>
              </a:solidFill>
            </a:endParaRPr>
          </a:p>
          <a:p>
            <a:r>
              <a:rPr lang="en-GB" sz="2800" dirty="0" smtClean="0">
                <a:solidFill>
                  <a:schemeClr val="bg1">
                    <a:lumMod val="95000"/>
                  </a:schemeClr>
                </a:solidFill>
              </a:rPr>
              <a:t>	</a:t>
            </a:r>
            <a:r>
              <a:rPr lang="en-GB" sz="2800" dirty="0" smtClean="0">
                <a:solidFill>
                  <a:srgbClr val="FFC000"/>
                </a:solidFill>
              </a:rPr>
              <a:t>answer</a:t>
            </a:r>
            <a:r>
              <a:rPr lang="en-GB" sz="2800" dirty="0" smtClean="0">
                <a:solidFill>
                  <a:schemeClr val="bg1">
                    <a:lumMod val="95000"/>
                  </a:schemeClr>
                </a:solidFill>
              </a:rPr>
              <a:t> </a:t>
            </a:r>
            <a:r>
              <a:rPr lang="en-GB" sz="2800" dirty="0" smtClean="0">
                <a:solidFill>
                  <a:schemeClr val="bg1">
                    <a:lumMod val="95000"/>
                  </a:schemeClr>
                </a:solidFill>
              </a:rPr>
              <a:t>= (</a:t>
            </a:r>
            <a:r>
              <a:rPr lang="en-GB" sz="2800" dirty="0" err="1" smtClean="0">
                <a:solidFill>
                  <a:schemeClr val="bg1">
                    <a:lumMod val="95000"/>
                  </a:schemeClr>
                </a:solidFill>
              </a:rPr>
              <a:t>map.topLeft.x</a:t>
            </a:r>
            <a:r>
              <a:rPr lang="en-GB" sz="2800" dirty="0" smtClean="0">
                <a:solidFill>
                  <a:schemeClr val="bg1">
                    <a:lumMod val="95000"/>
                  </a:schemeClr>
                </a:solidFill>
              </a:rPr>
              <a:t> + </a:t>
            </a:r>
            <a:r>
              <a:rPr lang="en-GB" sz="2800" dirty="0" err="1" smtClean="0">
                <a:solidFill>
                  <a:schemeClr val="bg1">
                    <a:lumMod val="95000"/>
                  </a:schemeClr>
                </a:solidFill>
              </a:rPr>
              <a:t>map.topRight.y</a:t>
            </a:r>
            <a:r>
              <a:rPr lang="en-GB" sz="2800" dirty="0" smtClean="0">
                <a:solidFill>
                  <a:schemeClr val="bg1">
                    <a:lumMod val="95000"/>
                  </a:schemeClr>
                </a:solidFill>
              </a:rPr>
              <a:t>) / 2;</a:t>
            </a:r>
          </a:p>
          <a:p>
            <a:r>
              <a:rPr lang="en-GB" sz="2800" dirty="0" smtClean="0">
                <a:solidFill>
                  <a:schemeClr val="bg1">
                    <a:lumMod val="95000"/>
                  </a:schemeClr>
                </a:solidFill>
              </a:rPr>
              <a:t>}</a:t>
            </a:r>
            <a:endParaRPr lang="ro-RO" sz="2800" dirty="0" smtClean="0">
              <a:solidFill>
                <a:schemeClr val="bg1">
                  <a:lumMod val="95000"/>
                </a:schemeClr>
              </a:solidFill>
            </a:endParaRPr>
          </a:p>
          <a:p>
            <a:endParaRPr lang="ro-RO" sz="2800" dirty="0" smtClean="0">
              <a:solidFill>
                <a:schemeClr val="bg1">
                  <a:lumMod val="95000"/>
                </a:schemeClr>
              </a:solidFill>
            </a:endParaRPr>
          </a:p>
          <a:p>
            <a:r>
              <a:rPr lang="en-GB" sz="2800" dirty="0" smtClean="0">
                <a:solidFill>
                  <a:schemeClr val="bg1">
                    <a:lumMod val="95000"/>
                  </a:schemeClr>
                </a:solidFill>
              </a:rPr>
              <a:t>return </a:t>
            </a:r>
            <a:r>
              <a:rPr lang="en-GB" sz="2800" dirty="0" smtClean="0">
                <a:solidFill>
                  <a:srgbClr val="FEBD1A"/>
                </a:solidFill>
              </a:rPr>
              <a:t>answer</a:t>
            </a:r>
            <a:r>
              <a:rPr lang="en-GB" sz="2800" dirty="0" smtClean="0">
                <a:solidFill>
                  <a:schemeClr val="bg1">
                    <a:lumMod val="95000"/>
                  </a:schemeClr>
                </a:solidFill>
              </a:rPr>
              <a:t>;</a:t>
            </a:r>
            <a:endParaRPr lang="en-GB" sz="2800" dirty="0" smtClean="0">
              <a:solidFill>
                <a:schemeClr val="bg1">
                  <a:lumMod val="95000"/>
                </a:schemeClr>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4" name="TextBox 3"/>
          <p:cNvSpPr txBox="1"/>
          <p:nvPr/>
        </p:nvSpPr>
        <p:spPr>
          <a:xfrm>
            <a:off x="0" y="1981200"/>
            <a:ext cx="9144000" cy="1323439"/>
          </a:xfrm>
          <a:prstGeom prst="rect">
            <a:avLst/>
          </a:prstGeom>
          <a:noFill/>
        </p:spPr>
        <p:txBody>
          <a:bodyPr wrap="square" rtlCol="0">
            <a:spAutoFit/>
          </a:bodyPr>
          <a:lstStyle/>
          <a:p>
            <a:pPr algn="ctr"/>
            <a:r>
              <a:rPr lang="ro-RO" sz="4000" dirty="0" smtClean="0">
                <a:solidFill>
                  <a:schemeClr val="bg1"/>
                </a:solidFill>
              </a:rPr>
              <a:t>Limba engleză vorbită / folosită nu se învață prin gramatică sau la școală</a:t>
            </a:r>
            <a:endParaRPr lang="en-GB" sz="4000" dirty="0">
              <a:solidFill>
                <a:schemeClr val="bg1"/>
              </a:solidFill>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533400"/>
            <a:ext cx="9144000" cy="923330"/>
          </a:xfrm>
          <a:prstGeom prst="rect">
            <a:avLst/>
          </a:prstGeom>
          <a:noFill/>
        </p:spPr>
        <p:txBody>
          <a:bodyPr wrap="square" rtlCol="0">
            <a:spAutoFit/>
          </a:bodyPr>
          <a:lstStyle/>
          <a:p>
            <a:pPr algn="ctr"/>
            <a:r>
              <a:rPr lang="ro-RO" sz="5400" dirty="0" smtClean="0">
                <a:solidFill>
                  <a:schemeClr val="accent6">
                    <a:lumMod val="75000"/>
                  </a:schemeClr>
                </a:solidFill>
              </a:rPr>
              <a:t>Early return</a:t>
            </a:r>
            <a:endParaRPr lang="en-GB" sz="5400" dirty="0">
              <a:solidFill>
                <a:schemeClr val="accent6">
                  <a:lumMod val="75000"/>
                </a:schemeClr>
              </a:solidFill>
            </a:endParaRPr>
          </a:p>
        </p:txBody>
      </p:sp>
      <p:sp>
        <p:nvSpPr>
          <p:cNvPr id="3" name="TextBox 2"/>
          <p:cNvSpPr txBox="1"/>
          <p:nvPr/>
        </p:nvSpPr>
        <p:spPr>
          <a:xfrm>
            <a:off x="0" y="2514600"/>
            <a:ext cx="9144000" cy="1938992"/>
          </a:xfrm>
          <a:prstGeom prst="rect">
            <a:avLst/>
          </a:prstGeom>
          <a:noFill/>
        </p:spPr>
        <p:txBody>
          <a:bodyPr wrap="square" rtlCol="0">
            <a:spAutoFit/>
          </a:bodyPr>
          <a:lstStyle/>
          <a:p>
            <a:pPr algn="ctr"/>
            <a:r>
              <a:rPr lang="ro-RO" sz="4000" dirty="0" smtClean="0">
                <a:solidFill>
                  <a:schemeClr val="bg1">
                    <a:lumMod val="95000"/>
                  </a:schemeClr>
                </a:solidFill>
              </a:rPr>
              <a:t>Returnează din funcție cât de repede poți!</a:t>
            </a:r>
          </a:p>
          <a:p>
            <a:pPr algn="ctr"/>
            <a:endParaRPr lang="ro-RO" sz="4000" dirty="0" smtClean="0">
              <a:solidFill>
                <a:schemeClr val="bg1">
                  <a:lumMod val="95000"/>
                </a:schemeClr>
              </a:solidFill>
            </a:endParaRPr>
          </a:p>
          <a:p>
            <a:pPr algn="ctr"/>
            <a:r>
              <a:rPr lang="ro-RO" sz="4000" dirty="0" smtClean="0">
                <a:solidFill>
                  <a:schemeClr val="bg1">
                    <a:lumMod val="95000"/>
                  </a:schemeClr>
                </a:solidFill>
              </a:rPr>
              <a:t>Dacă poți, returnează în primul rând.</a:t>
            </a:r>
            <a:endParaRPr lang="en-GB" sz="4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0" y="1447800"/>
            <a:ext cx="9067800" cy="3539430"/>
          </a:xfrm>
          <a:prstGeom prst="rect">
            <a:avLst/>
          </a:prstGeom>
        </p:spPr>
        <p:txBody>
          <a:bodyPr wrap="square">
            <a:spAutoFit/>
          </a:bodyPr>
          <a:lstStyle/>
          <a:p>
            <a:r>
              <a:rPr lang="en-GB" sz="3200" dirty="0" smtClean="0">
                <a:solidFill>
                  <a:schemeClr val="bg1">
                    <a:lumMod val="95000"/>
                  </a:schemeClr>
                </a:solidFill>
              </a:rPr>
              <a:t>if (dir == </a:t>
            </a:r>
            <a:r>
              <a:rPr lang="en-GB" sz="3200" dirty="0" smtClean="0">
                <a:solidFill>
                  <a:schemeClr val="tx2">
                    <a:lumMod val="40000"/>
                    <a:lumOff val="60000"/>
                  </a:schemeClr>
                </a:solidFill>
              </a:rPr>
              <a:t>Direction::HORIZONTAL</a:t>
            </a:r>
            <a:r>
              <a:rPr lang="en-GB" sz="3200" dirty="0" smtClean="0">
                <a:solidFill>
                  <a:schemeClr val="bg1">
                    <a:lumMod val="95000"/>
                  </a:schemeClr>
                </a:solidFill>
              </a:rPr>
              <a:t>)</a:t>
            </a:r>
            <a:r>
              <a:rPr lang="ro-RO" sz="3200" dirty="0" smtClean="0">
                <a:solidFill>
                  <a:schemeClr val="bg1">
                    <a:lumMod val="95000"/>
                  </a:schemeClr>
                </a:solidFill>
              </a:rPr>
              <a:t> </a:t>
            </a:r>
            <a:r>
              <a:rPr lang="en-GB" sz="3200" dirty="0" smtClean="0">
                <a:solidFill>
                  <a:schemeClr val="bg1">
                    <a:lumMod val="95000"/>
                  </a:schemeClr>
                </a:solidFill>
              </a:rPr>
              <a:t>{</a:t>
            </a:r>
            <a:endParaRPr lang="en-GB" sz="3200" dirty="0" smtClean="0">
              <a:solidFill>
                <a:schemeClr val="bg1">
                  <a:lumMod val="95000"/>
                </a:schemeClr>
              </a:solidFill>
            </a:endParaRPr>
          </a:p>
          <a:p>
            <a:r>
              <a:rPr lang="en-GB" sz="3200" dirty="0" smtClean="0">
                <a:solidFill>
                  <a:schemeClr val="bg1">
                    <a:lumMod val="95000"/>
                  </a:schemeClr>
                </a:solidFill>
              </a:rPr>
              <a:t>	</a:t>
            </a:r>
            <a:r>
              <a:rPr lang="en-GB" sz="3200" dirty="0" smtClean="0">
                <a:solidFill>
                  <a:schemeClr val="bg1">
                    <a:lumMod val="95000"/>
                  </a:schemeClr>
                </a:solidFill>
              </a:rPr>
              <a:t>return </a:t>
            </a:r>
            <a:r>
              <a:rPr lang="en-GB" sz="3200" dirty="0" smtClean="0">
                <a:solidFill>
                  <a:schemeClr val="bg1">
                    <a:lumMod val="95000"/>
                  </a:schemeClr>
                </a:solidFill>
              </a:rPr>
              <a:t>(</a:t>
            </a:r>
            <a:r>
              <a:rPr lang="en-GB" sz="3200" dirty="0" err="1" smtClean="0">
                <a:solidFill>
                  <a:schemeClr val="bg1">
                    <a:lumMod val="95000"/>
                  </a:schemeClr>
                </a:solidFill>
              </a:rPr>
              <a:t>map.topLeft.y</a:t>
            </a:r>
            <a:r>
              <a:rPr lang="en-GB" sz="3200" dirty="0" smtClean="0">
                <a:solidFill>
                  <a:schemeClr val="bg1">
                    <a:lumMod val="95000"/>
                  </a:schemeClr>
                </a:solidFill>
              </a:rPr>
              <a:t> + </a:t>
            </a:r>
            <a:r>
              <a:rPr lang="en-GB" sz="3200" dirty="0" err="1" smtClean="0">
                <a:solidFill>
                  <a:schemeClr val="bg1">
                    <a:lumMod val="95000"/>
                  </a:schemeClr>
                </a:solidFill>
              </a:rPr>
              <a:t>map.bottomLeft.y</a:t>
            </a:r>
            <a:r>
              <a:rPr lang="en-GB" sz="3200" dirty="0" smtClean="0">
                <a:solidFill>
                  <a:schemeClr val="bg1">
                    <a:lumMod val="95000"/>
                  </a:schemeClr>
                </a:solidFill>
              </a:rPr>
              <a:t>) / 2;</a:t>
            </a:r>
          </a:p>
          <a:p>
            <a:r>
              <a:rPr lang="en-GB" sz="3200" dirty="0" smtClean="0">
                <a:solidFill>
                  <a:schemeClr val="bg1">
                    <a:lumMod val="95000"/>
                  </a:schemeClr>
                </a:solidFill>
              </a:rPr>
              <a:t>}</a:t>
            </a:r>
            <a:endParaRPr lang="en-GB" sz="3200" dirty="0" smtClean="0">
              <a:solidFill>
                <a:schemeClr val="bg1">
                  <a:lumMod val="95000"/>
                </a:schemeClr>
              </a:solidFill>
            </a:endParaRPr>
          </a:p>
          <a:p>
            <a:r>
              <a:rPr lang="en-GB" sz="3200" dirty="0" smtClean="0">
                <a:solidFill>
                  <a:schemeClr val="bg1">
                    <a:lumMod val="95000"/>
                  </a:schemeClr>
                </a:solidFill>
              </a:rPr>
              <a:t>	</a:t>
            </a:r>
          </a:p>
          <a:p>
            <a:r>
              <a:rPr lang="en-GB" sz="3200" dirty="0" smtClean="0">
                <a:solidFill>
                  <a:schemeClr val="bg1">
                    <a:lumMod val="95000"/>
                  </a:schemeClr>
                </a:solidFill>
              </a:rPr>
              <a:t>if </a:t>
            </a:r>
            <a:r>
              <a:rPr lang="en-GB" sz="3200" dirty="0" smtClean="0">
                <a:solidFill>
                  <a:schemeClr val="bg1">
                    <a:lumMod val="95000"/>
                  </a:schemeClr>
                </a:solidFill>
              </a:rPr>
              <a:t>(dir == </a:t>
            </a:r>
            <a:r>
              <a:rPr lang="en-GB" sz="3200" dirty="0" smtClean="0">
                <a:solidFill>
                  <a:schemeClr val="tx2">
                    <a:lumMod val="40000"/>
                    <a:lumOff val="60000"/>
                  </a:schemeClr>
                </a:solidFill>
              </a:rPr>
              <a:t>Direction::VERTICAL</a:t>
            </a:r>
            <a:r>
              <a:rPr lang="en-GB" sz="3200" dirty="0" smtClean="0">
                <a:solidFill>
                  <a:schemeClr val="bg1">
                    <a:lumMod val="95000"/>
                  </a:schemeClr>
                </a:solidFill>
              </a:rPr>
              <a:t>)</a:t>
            </a:r>
            <a:r>
              <a:rPr lang="ro-RO" sz="3200" dirty="0" smtClean="0">
                <a:solidFill>
                  <a:schemeClr val="bg1">
                    <a:lumMod val="95000"/>
                  </a:schemeClr>
                </a:solidFill>
              </a:rPr>
              <a:t> </a:t>
            </a:r>
            <a:r>
              <a:rPr lang="en-GB" sz="3200" dirty="0" smtClean="0">
                <a:solidFill>
                  <a:schemeClr val="bg1">
                    <a:lumMod val="95000"/>
                  </a:schemeClr>
                </a:solidFill>
              </a:rPr>
              <a:t>{</a:t>
            </a:r>
            <a:endParaRPr lang="en-GB" sz="3200" dirty="0" smtClean="0">
              <a:solidFill>
                <a:schemeClr val="bg1">
                  <a:lumMod val="95000"/>
                </a:schemeClr>
              </a:solidFill>
            </a:endParaRPr>
          </a:p>
          <a:p>
            <a:r>
              <a:rPr lang="en-GB" sz="3200" dirty="0" smtClean="0">
                <a:solidFill>
                  <a:schemeClr val="bg1">
                    <a:lumMod val="95000"/>
                  </a:schemeClr>
                </a:solidFill>
              </a:rPr>
              <a:t>	</a:t>
            </a:r>
            <a:r>
              <a:rPr lang="en-GB" sz="3200" dirty="0" smtClean="0">
                <a:solidFill>
                  <a:schemeClr val="bg1">
                    <a:lumMod val="95000"/>
                  </a:schemeClr>
                </a:solidFill>
              </a:rPr>
              <a:t>return </a:t>
            </a:r>
            <a:r>
              <a:rPr lang="en-GB" sz="3200" dirty="0" smtClean="0">
                <a:solidFill>
                  <a:schemeClr val="bg1">
                    <a:lumMod val="95000"/>
                  </a:schemeClr>
                </a:solidFill>
              </a:rPr>
              <a:t>(</a:t>
            </a:r>
            <a:r>
              <a:rPr lang="en-GB" sz="3200" dirty="0" err="1" smtClean="0">
                <a:solidFill>
                  <a:schemeClr val="bg1">
                    <a:lumMod val="95000"/>
                  </a:schemeClr>
                </a:solidFill>
              </a:rPr>
              <a:t>map.topLeft.x</a:t>
            </a:r>
            <a:r>
              <a:rPr lang="en-GB" sz="3200" dirty="0" smtClean="0">
                <a:solidFill>
                  <a:schemeClr val="bg1">
                    <a:lumMod val="95000"/>
                  </a:schemeClr>
                </a:solidFill>
              </a:rPr>
              <a:t> + </a:t>
            </a:r>
            <a:r>
              <a:rPr lang="en-GB" sz="3200" dirty="0" err="1" smtClean="0">
                <a:solidFill>
                  <a:schemeClr val="bg1">
                    <a:lumMod val="95000"/>
                  </a:schemeClr>
                </a:solidFill>
              </a:rPr>
              <a:t>map.topRight.y</a:t>
            </a:r>
            <a:r>
              <a:rPr lang="en-GB" sz="3200" dirty="0" smtClean="0">
                <a:solidFill>
                  <a:schemeClr val="bg1">
                    <a:lumMod val="95000"/>
                  </a:schemeClr>
                </a:solidFill>
              </a:rPr>
              <a:t>) / 2;</a:t>
            </a:r>
          </a:p>
          <a:p>
            <a:r>
              <a:rPr lang="en-GB" sz="3200" dirty="0" smtClean="0">
                <a:solidFill>
                  <a:schemeClr val="bg1">
                    <a:lumMod val="95000"/>
                  </a:schemeClr>
                </a:solidFill>
              </a:rPr>
              <a:t>}</a:t>
            </a:r>
            <a:endParaRPr lang="en-GB" sz="32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438400"/>
            <a:ext cx="9144000" cy="1015663"/>
          </a:xfrm>
          <a:prstGeom prst="rect">
            <a:avLst/>
          </a:prstGeom>
          <a:noFill/>
        </p:spPr>
        <p:txBody>
          <a:bodyPr wrap="square" rtlCol="0">
            <a:spAutoFit/>
          </a:bodyPr>
          <a:lstStyle/>
          <a:p>
            <a:pPr algn="ctr"/>
            <a:r>
              <a:rPr lang="ro-RO" sz="6000" dirty="0" smtClean="0">
                <a:solidFill>
                  <a:schemeClr val="bg1">
                    <a:lumMod val="95000"/>
                  </a:schemeClr>
                </a:solidFill>
              </a:rPr>
              <a:t>2. Definim direcția</a:t>
            </a:r>
            <a:r>
              <a:rPr lang="en-US" sz="6000" dirty="0" smtClean="0">
                <a:solidFill>
                  <a:schemeClr val="bg1">
                    <a:lumMod val="95000"/>
                  </a:schemeClr>
                </a:solidFill>
              </a:rPr>
              <a:t> </a:t>
            </a:r>
            <a:r>
              <a:rPr lang="ro-RO" sz="6000" dirty="0" smtClean="0">
                <a:solidFill>
                  <a:schemeClr val="bg1">
                    <a:lumMod val="95000"/>
                  </a:schemeClr>
                </a:solidFill>
              </a:rPr>
              <a:t>și poziția</a:t>
            </a:r>
            <a:endParaRPr lang="en-GB" sz="6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descr="C:\Users\Dani\Desktop\Bacau\backGrounds\Bat.png"/>
          <p:cNvPicPr>
            <a:picLocks noChangeAspect="1" noChangeArrowheads="1"/>
          </p:cNvPicPr>
          <p:nvPr/>
        </p:nvPicPr>
        <p:blipFill>
          <a:blip r:embed="rId2" cstate="print">
            <a:lum/>
          </a:blip>
          <a:srcRect/>
          <a:stretch>
            <a:fillRect/>
          </a:stretch>
        </p:blipFill>
        <p:spPr bwMode="auto">
          <a:xfrm>
            <a:off x="3124200" y="1676400"/>
            <a:ext cx="1600200" cy="16002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descr="C:\Users\Dani\Desktop\Bacau\backGrounds\Bat.png"/>
          <p:cNvPicPr>
            <a:picLocks noChangeAspect="1" noChangeArrowheads="1"/>
          </p:cNvPicPr>
          <p:nvPr/>
        </p:nvPicPr>
        <p:blipFill>
          <a:blip r:embed="rId2" cstate="print">
            <a:lum/>
          </a:blip>
          <a:srcRect/>
          <a:stretch>
            <a:fillRect/>
          </a:stretch>
        </p:blipFill>
        <p:spPr bwMode="auto">
          <a:xfrm>
            <a:off x="3124200" y="1676400"/>
            <a:ext cx="1600200" cy="1600200"/>
          </a:xfrm>
          <a:prstGeom prst="rect">
            <a:avLst/>
          </a:prstGeom>
          <a:noFill/>
          <a:effectLst>
            <a:outerShdw blurRad="50800" dist="38100" dir="2700000" algn="tl" rotWithShape="0">
              <a:prstClr val="black"/>
            </a:outerShdw>
          </a:effectLst>
        </p:spPr>
      </p:pic>
      <p:cxnSp>
        <p:nvCxnSpPr>
          <p:cNvPr id="5" name="Straight Connector 4"/>
          <p:cNvCxnSpPr/>
          <p:nvPr/>
        </p:nvCxnSpPr>
        <p:spPr>
          <a:xfrm>
            <a:off x="228600" y="2479965"/>
            <a:ext cx="28194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800600" y="2486890"/>
            <a:ext cx="40386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2147455" y="4800600"/>
            <a:ext cx="35052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3086100" y="1104900"/>
            <a:ext cx="16002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117760" y="914400"/>
            <a:ext cx="8915400" cy="3539430"/>
          </a:xfrm>
          <a:prstGeom prst="rect">
            <a:avLst/>
          </a:prstGeom>
        </p:spPr>
        <p:txBody>
          <a:bodyPr wrap="square">
            <a:spAutoFit/>
          </a:bodyPr>
          <a:lstStyle/>
          <a:p>
            <a:r>
              <a:rPr lang="en-GB" sz="3200" dirty="0" smtClean="0">
                <a:solidFill>
                  <a:schemeClr val="bg1"/>
                </a:solidFill>
              </a:rPr>
              <a:t> </a:t>
            </a:r>
            <a:r>
              <a:rPr lang="en-GB" sz="3200" dirty="0" smtClean="0">
                <a:solidFill>
                  <a:schemeClr val="tx2">
                    <a:lumMod val="40000"/>
                    <a:lumOff val="60000"/>
                  </a:schemeClr>
                </a:solidFill>
              </a:rPr>
              <a:t>top</a:t>
            </a:r>
            <a:r>
              <a:rPr lang="en-GB" sz="3200" dirty="0" smtClean="0">
                <a:solidFill>
                  <a:schemeClr val="bg1"/>
                </a:solidFill>
              </a:rPr>
              <a:t> = </a:t>
            </a:r>
            <a:r>
              <a:rPr lang="en-GB" sz="3200" dirty="0" err="1" smtClean="0">
                <a:solidFill>
                  <a:schemeClr val="bg1"/>
                </a:solidFill>
              </a:rPr>
              <a:t>batmanPosition.y</a:t>
            </a:r>
            <a:r>
              <a:rPr lang="en-GB" sz="3200" dirty="0" smtClean="0">
                <a:solidFill>
                  <a:schemeClr val="bg1"/>
                </a:solidFill>
              </a:rPr>
              <a:t> - </a:t>
            </a:r>
            <a:r>
              <a:rPr lang="ro-RO" sz="3200" dirty="0" smtClean="0">
                <a:solidFill>
                  <a:schemeClr val="bg1"/>
                </a:solidFill>
              </a:rPr>
              <a:t>map</a:t>
            </a:r>
            <a:r>
              <a:rPr lang="en-GB" sz="3200" dirty="0" smtClean="0">
                <a:solidFill>
                  <a:schemeClr val="bg1"/>
                </a:solidFill>
              </a:rPr>
              <a:t>.</a:t>
            </a:r>
            <a:r>
              <a:rPr lang="ro-RO" sz="3200" dirty="0" smtClean="0">
                <a:solidFill>
                  <a:schemeClr val="bg1"/>
                </a:solidFill>
              </a:rPr>
              <a:t>topLeft.y</a:t>
            </a:r>
            <a:r>
              <a:rPr lang="en-GB" sz="3200" dirty="0" smtClean="0">
                <a:solidFill>
                  <a:schemeClr val="bg1"/>
                </a:solidFill>
              </a:rPr>
              <a:t>;</a:t>
            </a:r>
            <a:endParaRPr lang="ro-RO" sz="3200" dirty="0" smtClean="0">
              <a:solidFill>
                <a:schemeClr val="bg1"/>
              </a:solidFill>
            </a:endParaRPr>
          </a:p>
          <a:p>
            <a:endParaRPr lang="en-GB" sz="3200" dirty="0" smtClean="0">
              <a:solidFill>
                <a:schemeClr val="bg1"/>
              </a:solidFill>
            </a:endParaRPr>
          </a:p>
          <a:p>
            <a:r>
              <a:rPr lang="en-GB" sz="3200" dirty="0" smtClean="0">
                <a:solidFill>
                  <a:schemeClr val="bg1"/>
                </a:solidFill>
              </a:rPr>
              <a:t> </a:t>
            </a:r>
            <a:r>
              <a:rPr lang="en-GB" sz="3200" dirty="0" smtClean="0">
                <a:solidFill>
                  <a:schemeClr val="tx2">
                    <a:lumMod val="40000"/>
                    <a:lumOff val="60000"/>
                  </a:schemeClr>
                </a:solidFill>
              </a:rPr>
              <a:t>bottom</a:t>
            </a:r>
            <a:r>
              <a:rPr lang="en-GB" sz="3200" dirty="0" smtClean="0">
                <a:solidFill>
                  <a:schemeClr val="bg1"/>
                </a:solidFill>
              </a:rPr>
              <a:t> </a:t>
            </a:r>
            <a:r>
              <a:rPr lang="en-GB" sz="3200" dirty="0" smtClean="0">
                <a:solidFill>
                  <a:schemeClr val="bg1"/>
                </a:solidFill>
              </a:rPr>
              <a:t>= </a:t>
            </a:r>
            <a:r>
              <a:rPr lang="ro-RO" sz="3200" dirty="0" smtClean="0">
                <a:solidFill>
                  <a:schemeClr val="bg1"/>
                </a:solidFill>
              </a:rPr>
              <a:t>map.bottomLeft.y</a:t>
            </a:r>
            <a:r>
              <a:rPr lang="en-GB" sz="3200" dirty="0" smtClean="0">
                <a:solidFill>
                  <a:schemeClr val="bg1"/>
                </a:solidFill>
              </a:rPr>
              <a:t> </a:t>
            </a:r>
            <a:r>
              <a:rPr lang="en-GB" sz="3200" dirty="0" smtClean="0">
                <a:solidFill>
                  <a:schemeClr val="bg1"/>
                </a:solidFill>
              </a:rPr>
              <a:t>- </a:t>
            </a:r>
            <a:r>
              <a:rPr lang="en-GB" sz="3200" dirty="0" err="1" smtClean="0">
                <a:solidFill>
                  <a:schemeClr val="bg1"/>
                </a:solidFill>
              </a:rPr>
              <a:t>batmanPosition.y</a:t>
            </a:r>
            <a:r>
              <a:rPr lang="en-GB" sz="3200" dirty="0" smtClean="0">
                <a:solidFill>
                  <a:schemeClr val="bg1"/>
                </a:solidFill>
              </a:rPr>
              <a:t>;</a:t>
            </a:r>
            <a:endParaRPr lang="ro-RO" sz="3200" dirty="0" smtClean="0">
              <a:solidFill>
                <a:schemeClr val="bg1"/>
              </a:solidFill>
            </a:endParaRPr>
          </a:p>
          <a:p>
            <a:endParaRPr lang="en-GB" sz="3200" dirty="0" smtClean="0">
              <a:solidFill>
                <a:schemeClr val="bg1"/>
              </a:solidFill>
            </a:endParaRPr>
          </a:p>
          <a:p>
            <a:r>
              <a:rPr lang="en-GB" sz="3200" dirty="0" smtClean="0">
                <a:solidFill>
                  <a:schemeClr val="bg1"/>
                </a:solidFill>
              </a:rPr>
              <a:t> </a:t>
            </a:r>
            <a:r>
              <a:rPr lang="en-GB" sz="3200" dirty="0" smtClean="0">
                <a:solidFill>
                  <a:schemeClr val="tx2">
                    <a:lumMod val="40000"/>
                    <a:lumOff val="60000"/>
                  </a:schemeClr>
                </a:solidFill>
              </a:rPr>
              <a:t>left</a:t>
            </a:r>
            <a:r>
              <a:rPr lang="en-GB" sz="3200" dirty="0" smtClean="0">
                <a:solidFill>
                  <a:schemeClr val="bg1"/>
                </a:solidFill>
              </a:rPr>
              <a:t> </a:t>
            </a:r>
            <a:r>
              <a:rPr lang="en-GB" sz="3200" dirty="0" smtClean="0">
                <a:solidFill>
                  <a:schemeClr val="bg1"/>
                </a:solidFill>
              </a:rPr>
              <a:t>= </a:t>
            </a:r>
            <a:r>
              <a:rPr lang="en-GB" sz="3200" dirty="0" err="1" smtClean="0">
                <a:solidFill>
                  <a:schemeClr val="bg1"/>
                </a:solidFill>
              </a:rPr>
              <a:t>batmanPosition.x</a:t>
            </a:r>
            <a:r>
              <a:rPr lang="en-GB" sz="3200" dirty="0" smtClean="0">
                <a:solidFill>
                  <a:schemeClr val="bg1"/>
                </a:solidFill>
              </a:rPr>
              <a:t> </a:t>
            </a:r>
            <a:r>
              <a:rPr lang="en-GB" sz="3200" dirty="0" smtClean="0">
                <a:solidFill>
                  <a:schemeClr val="bg1"/>
                </a:solidFill>
              </a:rPr>
              <a:t>– </a:t>
            </a:r>
            <a:r>
              <a:rPr lang="ro-RO" sz="3200" dirty="0" smtClean="0">
                <a:solidFill>
                  <a:schemeClr val="bg1"/>
                </a:solidFill>
              </a:rPr>
              <a:t>map.topLeft.x</a:t>
            </a:r>
            <a:r>
              <a:rPr lang="en-GB" sz="3200" dirty="0" smtClean="0">
                <a:solidFill>
                  <a:schemeClr val="bg1"/>
                </a:solidFill>
              </a:rPr>
              <a:t>;</a:t>
            </a:r>
            <a:endParaRPr lang="ro-RO" sz="3200" dirty="0" smtClean="0">
              <a:solidFill>
                <a:schemeClr val="bg1"/>
              </a:solidFill>
            </a:endParaRPr>
          </a:p>
          <a:p>
            <a:endParaRPr lang="en-GB" sz="3200" dirty="0" smtClean="0">
              <a:solidFill>
                <a:schemeClr val="bg1"/>
              </a:solidFill>
            </a:endParaRPr>
          </a:p>
          <a:p>
            <a:r>
              <a:rPr lang="en-GB" sz="3200" dirty="0" smtClean="0">
                <a:solidFill>
                  <a:schemeClr val="bg1"/>
                </a:solidFill>
              </a:rPr>
              <a:t> </a:t>
            </a:r>
            <a:r>
              <a:rPr lang="en-GB" sz="3200" dirty="0" smtClean="0">
                <a:solidFill>
                  <a:schemeClr val="tx2">
                    <a:lumMod val="40000"/>
                    <a:lumOff val="60000"/>
                  </a:schemeClr>
                </a:solidFill>
              </a:rPr>
              <a:t>right</a:t>
            </a:r>
            <a:r>
              <a:rPr lang="en-GB" sz="3200" dirty="0" smtClean="0">
                <a:solidFill>
                  <a:schemeClr val="bg1"/>
                </a:solidFill>
              </a:rPr>
              <a:t> </a:t>
            </a:r>
            <a:r>
              <a:rPr lang="en-GB" sz="3200" dirty="0" smtClean="0">
                <a:solidFill>
                  <a:schemeClr val="bg1"/>
                </a:solidFill>
              </a:rPr>
              <a:t>= </a:t>
            </a:r>
            <a:r>
              <a:rPr lang="en-GB" sz="3200" dirty="0" err="1" smtClean="0">
                <a:solidFill>
                  <a:schemeClr val="bg1"/>
                </a:solidFill>
              </a:rPr>
              <a:t>map.topRight.x</a:t>
            </a:r>
            <a:r>
              <a:rPr lang="en-GB" sz="3200" dirty="0" smtClean="0">
                <a:solidFill>
                  <a:schemeClr val="bg1"/>
                </a:solidFill>
              </a:rPr>
              <a:t> - </a:t>
            </a:r>
            <a:r>
              <a:rPr lang="en-GB" sz="3200" dirty="0" err="1" smtClean="0">
                <a:solidFill>
                  <a:schemeClr val="bg1"/>
                </a:solidFill>
              </a:rPr>
              <a:t>batmanPosition.x</a:t>
            </a:r>
            <a:r>
              <a:rPr lang="en-GB" sz="3200" dirty="0" smtClean="0">
                <a:solidFill>
                  <a:schemeClr val="bg1"/>
                </a:solidFill>
              </a:rPr>
              <a:t>;</a:t>
            </a:r>
            <a:endParaRPr lang="en-GB" sz="3200" dirty="0">
              <a:solidFill>
                <a:schemeClr val="bg1"/>
              </a:solidFill>
            </a:endParaRP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400" dirty="0"/>
          </a:p>
        </p:txBody>
      </p:sp>
      <p:pic>
        <p:nvPicPr>
          <p:cNvPr id="4" name="Picture 2" descr="C:\Users\Dani\Desktop\Bacau\backGrounds\Bat.png"/>
          <p:cNvPicPr>
            <a:picLocks noChangeAspect="1" noChangeArrowheads="1"/>
          </p:cNvPicPr>
          <p:nvPr/>
        </p:nvPicPr>
        <p:blipFill>
          <a:blip r:embed="rId2" cstate="print">
            <a:lum/>
          </a:blip>
          <a:srcRect/>
          <a:stretch>
            <a:fillRect/>
          </a:stretch>
        </p:blipFill>
        <p:spPr bwMode="auto">
          <a:xfrm>
            <a:off x="3124200" y="1676400"/>
            <a:ext cx="1600200" cy="1600200"/>
          </a:xfrm>
          <a:prstGeom prst="rect">
            <a:avLst/>
          </a:prstGeom>
          <a:noFill/>
          <a:effectLst>
            <a:outerShdw blurRad="50800" dist="38100" dir="2700000" algn="tl" rotWithShape="0">
              <a:prstClr val="black"/>
            </a:outerShdw>
          </a:effectLst>
        </p:spPr>
      </p:pic>
      <p:cxnSp>
        <p:nvCxnSpPr>
          <p:cNvPr id="5" name="Straight Connector 4"/>
          <p:cNvCxnSpPr/>
          <p:nvPr/>
        </p:nvCxnSpPr>
        <p:spPr>
          <a:xfrm>
            <a:off x="228600" y="2479965"/>
            <a:ext cx="28194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800600" y="2486890"/>
            <a:ext cx="40386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2147455" y="4800600"/>
            <a:ext cx="35052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3086100" y="1104900"/>
            <a:ext cx="16002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38600" y="685800"/>
            <a:ext cx="609600" cy="769441"/>
          </a:xfrm>
          <a:prstGeom prst="rect">
            <a:avLst/>
          </a:prstGeom>
          <a:noFill/>
        </p:spPr>
        <p:txBody>
          <a:bodyPr wrap="square" rtlCol="0">
            <a:spAutoFit/>
          </a:bodyPr>
          <a:lstStyle/>
          <a:p>
            <a:r>
              <a:rPr lang="ro-RO" sz="4400" dirty="0" smtClean="0">
                <a:solidFill>
                  <a:srgbClr val="FFFF79"/>
                </a:solidFill>
              </a:rPr>
              <a:t>4</a:t>
            </a:r>
            <a:endParaRPr lang="en-GB" sz="4400" dirty="0">
              <a:solidFill>
                <a:srgbClr val="FFFF79"/>
              </a:solidFill>
            </a:endParaRPr>
          </a:p>
        </p:txBody>
      </p:sp>
      <p:sp>
        <p:nvSpPr>
          <p:cNvPr id="10" name="TextBox 9"/>
          <p:cNvSpPr txBox="1"/>
          <p:nvPr/>
        </p:nvSpPr>
        <p:spPr>
          <a:xfrm>
            <a:off x="1447800" y="1600200"/>
            <a:ext cx="609600" cy="769441"/>
          </a:xfrm>
          <a:prstGeom prst="rect">
            <a:avLst/>
          </a:prstGeom>
          <a:noFill/>
        </p:spPr>
        <p:txBody>
          <a:bodyPr wrap="square" rtlCol="0">
            <a:spAutoFit/>
          </a:bodyPr>
          <a:lstStyle/>
          <a:p>
            <a:r>
              <a:rPr lang="ro-RO" sz="4400" dirty="0" smtClean="0">
                <a:solidFill>
                  <a:srgbClr val="FFFF79"/>
                </a:solidFill>
              </a:rPr>
              <a:t>5</a:t>
            </a:r>
            <a:endParaRPr lang="en-GB" sz="4400" dirty="0">
              <a:solidFill>
                <a:srgbClr val="FFFF79"/>
              </a:solidFill>
            </a:endParaRPr>
          </a:p>
        </p:txBody>
      </p:sp>
      <p:sp>
        <p:nvSpPr>
          <p:cNvPr id="11" name="TextBox 10"/>
          <p:cNvSpPr txBox="1"/>
          <p:nvPr/>
        </p:nvSpPr>
        <p:spPr>
          <a:xfrm>
            <a:off x="6096000" y="1592759"/>
            <a:ext cx="609600" cy="769441"/>
          </a:xfrm>
          <a:prstGeom prst="rect">
            <a:avLst/>
          </a:prstGeom>
          <a:noFill/>
        </p:spPr>
        <p:txBody>
          <a:bodyPr wrap="square" rtlCol="0">
            <a:spAutoFit/>
          </a:bodyPr>
          <a:lstStyle/>
          <a:p>
            <a:r>
              <a:rPr lang="ro-RO" sz="4400" dirty="0" smtClean="0">
                <a:solidFill>
                  <a:srgbClr val="FFFF79"/>
                </a:solidFill>
              </a:rPr>
              <a:t>7</a:t>
            </a:r>
            <a:endParaRPr lang="en-GB" sz="4400" dirty="0">
              <a:solidFill>
                <a:srgbClr val="FFFF79"/>
              </a:solidFill>
            </a:endParaRPr>
          </a:p>
        </p:txBody>
      </p:sp>
      <p:sp>
        <p:nvSpPr>
          <p:cNvPr id="12" name="TextBox 11"/>
          <p:cNvSpPr txBox="1"/>
          <p:nvPr/>
        </p:nvSpPr>
        <p:spPr>
          <a:xfrm>
            <a:off x="4038600" y="4191000"/>
            <a:ext cx="609600" cy="769441"/>
          </a:xfrm>
          <a:prstGeom prst="rect">
            <a:avLst/>
          </a:prstGeom>
          <a:noFill/>
        </p:spPr>
        <p:txBody>
          <a:bodyPr wrap="square" rtlCol="0">
            <a:spAutoFit/>
          </a:bodyPr>
          <a:lstStyle/>
          <a:p>
            <a:r>
              <a:rPr lang="ro-RO" sz="4400" dirty="0" smtClean="0">
                <a:solidFill>
                  <a:srgbClr val="FFFF79"/>
                </a:solidFill>
              </a:rPr>
              <a:t>8</a:t>
            </a:r>
            <a:endParaRPr lang="en-GB" sz="4400" dirty="0">
              <a:solidFill>
                <a:srgbClr val="FFFF79"/>
              </a:solidFill>
            </a:endParaRP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400" dirty="0"/>
          </a:p>
        </p:txBody>
      </p:sp>
      <p:pic>
        <p:nvPicPr>
          <p:cNvPr id="4" name="Picture 2" descr="C:\Users\Dani\Desktop\Bacau\backGrounds\Bat.png"/>
          <p:cNvPicPr>
            <a:picLocks noChangeAspect="1" noChangeArrowheads="1"/>
          </p:cNvPicPr>
          <p:nvPr/>
        </p:nvPicPr>
        <p:blipFill>
          <a:blip r:embed="rId2" cstate="print">
            <a:lum/>
          </a:blip>
          <a:srcRect/>
          <a:stretch>
            <a:fillRect/>
          </a:stretch>
        </p:blipFill>
        <p:spPr bwMode="auto">
          <a:xfrm>
            <a:off x="3124200" y="1676400"/>
            <a:ext cx="1600200" cy="1600200"/>
          </a:xfrm>
          <a:prstGeom prst="rect">
            <a:avLst/>
          </a:prstGeom>
          <a:noFill/>
          <a:effectLst>
            <a:outerShdw blurRad="50800" dist="38100" dir="2700000" algn="tl" rotWithShape="0">
              <a:prstClr val="black"/>
            </a:outerShdw>
          </a:effectLst>
        </p:spPr>
      </p:pic>
      <p:cxnSp>
        <p:nvCxnSpPr>
          <p:cNvPr id="14" name="Straight Connector 13"/>
          <p:cNvCxnSpPr/>
          <p:nvPr/>
        </p:nvCxnSpPr>
        <p:spPr>
          <a:xfrm flipH="1">
            <a:off x="152400" y="3429000"/>
            <a:ext cx="88392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0" y="2514600"/>
            <a:ext cx="9144000" cy="523220"/>
          </a:xfrm>
          <a:prstGeom prst="rect">
            <a:avLst/>
          </a:prstGeom>
        </p:spPr>
        <p:txBody>
          <a:bodyPr wrap="square">
            <a:spAutoFit/>
          </a:bodyPr>
          <a:lstStyle/>
          <a:p>
            <a:pPr algn="ctr"/>
            <a:r>
              <a:rPr lang="en-GB" sz="2800" dirty="0" err="1" smtClean="0">
                <a:solidFill>
                  <a:schemeClr val="bg1">
                    <a:lumMod val="95000"/>
                  </a:schemeClr>
                </a:solidFill>
              </a:rPr>
              <a:t>getCenterCoord_X_or_Y</a:t>
            </a:r>
            <a:r>
              <a:rPr lang="en-GB" sz="2800" dirty="0" smtClean="0">
                <a:solidFill>
                  <a:schemeClr val="bg1">
                    <a:lumMod val="95000"/>
                  </a:schemeClr>
                </a:solidFill>
              </a:rPr>
              <a:t>(map</a:t>
            </a:r>
            <a:r>
              <a:rPr lang="en-GB" sz="2800" dirty="0" smtClean="0">
                <a:solidFill>
                  <a:schemeClr val="bg1">
                    <a:lumMod val="95000"/>
                  </a:schemeClr>
                </a:solidFill>
              </a:rPr>
              <a:t>, </a:t>
            </a:r>
            <a:r>
              <a:rPr lang="en-GB" sz="2800" dirty="0" smtClean="0">
                <a:solidFill>
                  <a:schemeClr val="tx2">
                    <a:lumMod val="40000"/>
                    <a:lumOff val="60000"/>
                  </a:schemeClr>
                </a:solidFill>
              </a:rPr>
              <a:t>Direction::HORIZONTAL</a:t>
            </a:r>
            <a:r>
              <a:rPr lang="en-GB" sz="2800" dirty="0" smtClean="0">
                <a:solidFill>
                  <a:schemeClr val="bg1">
                    <a:lumMod val="95000"/>
                  </a:schemeClr>
                </a:solidFill>
              </a:rPr>
              <a:t>)</a:t>
            </a:r>
            <a:endParaRPr lang="en-GB" sz="28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400" dirty="0"/>
          </a:p>
        </p:txBody>
      </p:sp>
      <p:pic>
        <p:nvPicPr>
          <p:cNvPr id="4" name="Picture 2" descr="C:\Users\Dani\Desktop\Bacau\backGrounds\Bat.png"/>
          <p:cNvPicPr>
            <a:picLocks noChangeAspect="1" noChangeArrowheads="1"/>
          </p:cNvPicPr>
          <p:nvPr/>
        </p:nvPicPr>
        <p:blipFill>
          <a:blip r:embed="rId2" cstate="print">
            <a:lum/>
          </a:blip>
          <a:srcRect/>
          <a:stretch>
            <a:fillRect/>
          </a:stretch>
        </p:blipFill>
        <p:spPr bwMode="auto">
          <a:xfrm>
            <a:off x="3124200" y="1676400"/>
            <a:ext cx="1600200" cy="1600200"/>
          </a:xfrm>
          <a:prstGeom prst="rect">
            <a:avLst/>
          </a:prstGeom>
          <a:noFill/>
          <a:effectLst>
            <a:outerShdw blurRad="50800" dist="38100" dir="2700000" algn="tl" rotWithShape="0">
              <a:prstClr val="black"/>
            </a:outerShdw>
          </a:effectLst>
        </p:spPr>
      </p:pic>
      <p:cxnSp>
        <p:nvCxnSpPr>
          <p:cNvPr id="14" name="Straight Connector 13"/>
          <p:cNvCxnSpPr/>
          <p:nvPr/>
        </p:nvCxnSpPr>
        <p:spPr>
          <a:xfrm flipH="1">
            <a:off x="152400" y="3429000"/>
            <a:ext cx="88392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3733800" y="3200400"/>
            <a:ext cx="4572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3733800" y="3733800"/>
            <a:ext cx="4572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20000" r="-20000"/>
          </a:stretch>
        </a:blipFill>
        <a:effectLst/>
      </p:bgPr>
    </p:bg>
    <p:spTree>
      <p:nvGrpSpPr>
        <p:cNvPr id="1" name=""/>
        <p:cNvGrpSpPr/>
        <p:nvPr/>
      </p:nvGrpSpPr>
      <p:grpSpPr>
        <a:xfrm>
          <a:off x="0" y="0"/>
          <a:ext cx="0" cy="0"/>
          <a:chOff x="0" y="0"/>
          <a:chExt cx="0" cy="0"/>
        </a:xfrm>
      </p:grpSpPr>
      <p:pic>
        <p:nvPicPr>
          <p:cNvPr id="2050" name="Picture 2" descr="C:\Users\Dani\Desktop\Bacau\backGrounds\github-154769_1280.png"/>
          <p:cNvPicPr>
            <a:picLocks noChangeAspect="1" noChangeArrowheads="1"/>
          </p:cNvPicPr>
          <p:nvPr/>
        </p:nvPicPr>
        <p:blipFill>
          <a:blip r:embed="rId3" cstate="print"/>
          <a:srcRect/>
          <a:stretch>
            <a:fillRect/>
          </a:stretch>
        </p:blipFill>
        <p:spPr bwMode="auto">
          <a:xfrm>
            <a:off x="457200" y="838200"/>
            <a:ext cx="1676400" cy="1676400"/>
          </a:xfrm>
          <a:prstGeom prst="rect">
            <a:avLst/>
          </a:prstGeom>
          <a:noFill/>
        </p:spPr>
      </p:pic>
      <p:sp>
        <p:nvSpPr>
          <p:cNvPr id="5" name="Rectangle 4"/>
          <p:cNvSpPr/>
          <p:nvPr/>
        </p:nvSpPr>
        <p:spPr>
          <a:xfrm>
            <a:off x="1600200" y="5953780"/>
            <a:ext cx="7467600" cy="523220"/>
          </a:xfrm>
          <a:prstGeom prst="rect">
            <a:avLst/>
          </a:prstGeom>
        </p:spPr>
        <p:txBody>
          <a:bodyPr wrap="square">
            <a:spAutoFit/>
          </a:bodyPr>
          <a:lstStyle/>
          <a:p>
            <a:r>
              <a:rPr lang="en-GB" sz="2800" dirty="0" smtClean="0">
                <a:solidFill>
                  <a:schemeClr val="bg1">
                    <a:lumMod val="95000"/>
                  </a:schemeClr>
                </a:solidFill>
              </a:rPr>
              <a:t>https://github.com/CyberDani/personal-roadmap</a:t>
            </a:r>
            <a:endParaRPr lang="en-GB" sz="2800" dirty="0">
              <a:solidFill>
                <a:schemeClr val="bg1">
                  <a:lumMod val="95000"/>
                </a:schemeClr>
              </a:solidFill>
            </a:endParaRPr>
          </a:p>
        </p:txBody>
      </p:sp>
      <p:pic>
        <p:nvPicPr>
          <p:cNvPr id="2051" name="Picture 3" descr="C:\Users\Dani\Desktop\Bacau\backGrounds\cursor-154478_1280.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rot="20361937">
            <a:off x="1559529" y="1884658"/>
            <a:ext cx="1346211" cy="1744080"/>
          </a:xfrm>
          <a:prstGeom prst="rect">
            <a:avLst/>
          </a:prstGeom>
          <a:noFill/>
          <a:effectLst>
            <a:outerShdw blurRad="50800" dist="88900" dir="2700000" sx="103000" sy="103000" algn="tl" rotWithShape="0">
              <a:prstClr val="black">
                <a:alpha val="91000"/>
              </a:prstClr>
            </a:outerShdw>
          </a:effectLst>
        </p:spPr>
      </p:pic>
      <p:sp>
        <p:nvSpPr>
          <p:cNvPr id="6" name="Rectangle 5"/>
          <p:cNvSpPr/>
          <p:nvPr/>
        </p:nvSpPr>
        <p:spPr>
          <a:xfrm>
            <a:off x="2133600" y="1066800"/>
            <a:ext cx="6705600" cy="954107"/>
          </a:xfrm>
          <a:prstGeom prst="rect">
            <a:avLst/>
          </a:prstGeom>
        </p:spPr>
        <p:txBody>
          <a:bodyPr wrap="square">
            <a:spAutoFit/>
          </a:bodyPr>
          <a:lstStyle/>
          <a:p>
            <a:r>
              <a:rPr lang="en-GB" sz="2800" dirty="0" smtClean="0">
                <a:solidFill>
                  <a:schemeClr val="bg1">
                    <a:lumMod val="95000"/>
                  </a:schemeClr>
                </a:solidFill>
              </a:rPr>
              <a:t>https://github.com/CyberDani/presentations/blob/master/Prezentare_bacau.pptx</a:t>
            </a:r>
            <a:endParaRPr lang="en-GB" sz="2800" dirty="0">
              <a:solidFill>
                <a:schemeClr val="bg1">
                  <a:lumMod val="95000"/>
                </a:schemeClr>
              </a:solidFill>
            </a:endParaRPr>
          </a:p>
        </p:txBody>
      </p:sp>
      <p:pic>
        <p:nvPicPr>
          <p:cNvPr id="7" name="Picture 2" descr="C:\Users\Dani\Desktop\Bacau\backGrounds\github-154769_1280.png"/>
          <p:cNvPicPr>
            <a:picLocks noChangeAspect="1" noChangeArrowheads="1"/>
          </p:cNvPicPr>
          <p:nvPr/>
        </p:nvPicPr>
        <p:blipFill>
          <a:blip r:embed="rId3" cstate="print"/>
          <a:srcRect/>
          <a:stretch>
            <a:fillRect/>
          </a:stretch>
        </p:blipFill>
        <p:spPr bwMode="auto">
          <a:xfrm>
            <a:off x="228600" y="5638800"/>
            <a:ext cx="1219200" cy="1219200"/>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TextBox 2"/>
          <p:cNvSpPr txBox="1"/>
          <p:nvPr/>
        </p:nvSpPr>
        <p:spPr>
          <a:xfrm>
            <a:off x="228600" y="2895600"/>
            <a:ext cx="8534400" cy="3539430"/>
          </a:xfrm>
          <a:prstGeom prst="rect">
            <a:avLst/>
          </a:prstGeom>
          <a:noFill/>
        </p:spPr>
        <p:txBody>
          <a:bodyPr wrap="square" rtlCol="0">
            <a:spAutoFit/>
          </a:bodyPr>
          <a:lstStyle/>
          <a:p>
            <a:pPr>
              <a:buFont typeface="Wingdings" pitchFamily="2" charset="2"/>
              <a:buChar char="ü"/>
            </a:pPr>
            <a:r>
              <a:rPr lang="ro-RO" sz="3200" dirty="0" smtClean="0">
                <a:solidFill>
                  <a:schemeClr val="bg1">
                    <a:lumMod val="95000"/>
                  </a:schemeClr>
                </a:solidFill>
              </a:rPr>
              <a:t> Filme, </a:t>
            </a:r>
            <a:r>
              <a:rPr lang="en-US" sz="3200" dirty="0" err="1" smtClean="0">
                <a:solidFill>
                  <a:schemeClr val="bg1">
                    <a:lumMod val="95000"/>
                  </a:schemeClr>
                </a:solidFill>
              </a:rPr>
              <a:t>Seriale</a:t>
            </a:r>
            <a:r>
              <a:rPr lang="ro-RO" sz="3200" dirty="0" smtClean="0">
                <a:solidFill>
                  <a:schemeClr val="bg1">
                    <a:lumMod val="95000"/>
                  </a:schemeClr>
                </a:solidFill>
              </a:rPr>
              <a:t>, Documentare, Youtube, etc...</a:t>
            </a:r>
            <a:endParaRPr lang="en-US" sz="3200" dirty="0" smtClean="0">
              <a:solidFill>
                <a:schemeClr val="bg1">
                  <a:lumMod val="95000"/>
                </a:schemeClr>
              </a:solidFill>
            </a:endParaRPr>
          </a:p>
          <a:p>
            <a:pPr>
              <a:buFont typeface="Wingdings" pitchFamily="2" charset="2"/>
              <a:buChar char="ü"/>
            </a:pPr>
            <a:r>
              <a:rPr lang="ro-RO" sz="3200" dirty="0" smtClean="0">
                <a:solidFill>
                  <a:schemeClr val="bg1">
                    <a:lumMod val="95000"/>
                  </a:schemeClr>
                </a:solidFill>
              </a:rPr>
              <a:t> </a:t>
            </a:r>
            <a:r>
              <a:rPr lang="en-US" sz="3200" dirty="0" smtClean="0">
                <a:solidFill>
                  <a:schemeClr val="bg1">
                    <a:lumMod val="95000"/>
                  </a:schemeClr>
                </a:solidFill>
              </a:rPr>
              <a:t>C</a:t>
            </a:r>
            <a:r>
              <a:rPr lang="ro-RO" sz="3200" dirty="0" smtClean="0">
                <a:solidFill>
                  <a:schemeClr val="bg1">
                    <a:lumMod val="95000"/>
                  </a:schemeClr>
                </a:solidFill>
              </a:rPr>
              <a:t>ărți interesante</a:t>
            </a:r>
          </a:p>
          <a:p>
            <a:pPr>
              <a:buFont typeface="Wingdings" pitchFamily="2" charset="2"/>
              <a:buChar char="ü"/>
            </a:pPr>
            <a:r>
              <a:rPr lang="ro-RO" sz="3200" dirty="0" smtClean="0">
                <a:solidFill>
                  <a:schemeClr val="bg1">
                    <a:lumMod val="95000"/>
                  </a:schemeClr>
                </a:solidFill>
              </a:rPr>
              <a:t> Audiobooks</a:t>
            </a:r>
          </a:p>
          <a:p>
            <a:pPr>
              <a:buFont typeface="Wingdings" pitchFamily="2" charset="2"/>
              <a:buChar char="ü"/>
            </a:pPr>
            <a:r>
              <a:rPr lang="ro-RO" sz="3200" dirty="0" smtClean="0">
                <a:solidFill>
                  <a:schemeClr val="bg1">
                    <a:lumMod val="95000"/>
                  </a:schemeClr>
                </a:solidFill>
              </a:rPr>
              <a:t> Canale radio</a:t>
            </a:r>
            <a:r>
              <a:rPr lang="en-US" sz="3200" dirty="0" smtClean="0">
                <a:solidFill>
                  <a:schemeClr val="bg1">
                    <a:lumMod val="95000"/>
                  </a:schemeClr>
                </a:solidFill>
              </a:rPr>
              <a:t>:</a:t>
            </a:r>
            <a:r>
              <a:rPr lang="ro-RO" sz="3200" dirty="0" smtClean="0">
                <a:solidFill>
                  <a:schemeClr val="bg1">
                    <a:lumMod val="95000"/>
                  </a:schemeClr>
                </a:solidFill>
              </a:rPr>
              <a:t> 	</a:t>
            </a:r>
            <a:r>
              <a:rPr lang="en-GB" sz="3200" dirty="0" smtClean="0">
                <a:solidFill>
                  <a:schemeClr val="bg1">
                    <a:lumMod val="95000"/>
                  </a:schemeClr>
                </a:solidFill>
              </a:rPr>
              <a:t>http://www.surfmusic.de/country/uk.html</a:t>
            </a:r>
            <a:endParaRPr lang="ro-RO" sz="3200" dirty="0" smtClean="0">
              <a:solidFill>
                <a:schemeClr val="bg1">
                  <a:lumMod val="95000"/>
                </a:schemeClr>
              </a:solidFill>
            </a:endParaRPr>
          </a:p>
          <a:p>
            <a:pPr>
              <a:buFont typeface="Wingdings" pitchFamily="2" charset="2"/>
              <a:buChar char="ü"/>
            </a:pPr>
            <a:endParaRPr lang="ro-RO" sz="3200" dirty="0" smtClean="0">
              <a:solidFill>
                <a:schemeClr val="bg1">
                  <a:lumMod val="95000"/>
                </a:schemeClr>
              </a:solidFill>
            </a:endParaRPr>
          </a:p>
          <a:p>
            <a:pPr>
              <a:buFont typeface="Wingdings" pitchFamily="2" charset="2"/>
              <a:buChar char="ü"/>
            </a:pPr>
            <a:r>
              <a:rPr lang="ro-RO" sz="3200" dirty="0" smtClean="0">
                <a:solidFill>
                  <a:schemeClr val="bg1">
                    <a:lumMod val="95000"/>
                  </a:schemeClr>
                </a:solidFill>
              </a:rPr>
              <a:t> etc...</a:t>
            </a:r>
            <a:endParaRPr lang="en-GB" sz="3200" dirty="0">
              <a:solidFill>
                <a:schemeClr val="bg1">
                  <a:lumMod val="95000"/>
                </a:schemeClr>
              </a:solidFill>
            </a:endParaRPr>
          </a:p>
        </p:txBody>
      </p:sp>
      <p:sp>
        <p:nvSpPr>
          <p:cNvPr id="5" name="TextBox 4"/>
          <p:cNvSpPr txBox="1"/>
          <p:nvPr/>
        </p:nvSpPr>
        <p:spPr>
          <a:xfrm>
            <a:off x="0" y="990600"/>
            <a:ext cx="9144000" cy="584775"/>
          </a:xfrm>
          <a:prstGeom prst="rect">
            <a:avLst/>
          </a:prstGeom>
          <a:noFill/>
        </p:spPr>
        <p:txBody>
          <a:bodyPr wrap="square" rtlCol="0">
            <a:spAutoFit/>
          </a:bodyPr>
          <a:lstStyle/>
          <a:p>
            <a:pPr algn="ctr"/>
            <a:r>
              <a:rPr lang="ro-RO" sz="3200" dirty="0" smtClean="0">
                <a:solidFill>
                  <a:schemeClr val="accent1">
                    <a:lumMod val="60000"/>
                    <a:lumOff val="40000"/>
                  </a:schemeClr>
                </a:solidFill>
              </a:rPr>
              <a:t>Învață ascultând și privind fără să înțelegi și să înveți.</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400" dirty="0"/>
          </a:p>
        </p:txBody>
      </p:sp>
      <p:pic>
        <p:nvPicPr>
          <p:cNvPr id="4" name="Picture 2" descr="C:\Users\Dani\Desktop\Bacau\backGrounds\Bat.png"/>
          <p:cNvPicPr>
            <a:picLocks noChangeAspect="1" noChangeArrowheads="1"/>
          </p:cNvPicPr>
          <p:nvPr/>
        </p:nvPicPr>
        <p:blipFill>
          <a:blip r:embed="rId2" cstate="print">
            <a:lum bright="-24000" contrast="-69000"/>
          </a:blip>
          <a:srcRect/>
          <a:stretch>
            <a:fillRect/>
          </a:stretch>
        </p:blipFill>
        <p:spPr bwMode="auto">
          <a:xfrm>
            <a:off x="3124200" y="1676400"/>
            <a:ext cx="1600200" cy="1600200"/>
          </a:xfrm>
          <a:prstGeom prst="rect">
            <a:avLst/>
          </a:prstGeom>
          <a:noFill/>
          <a:effectLst>
            <a:outerShdw blurRad="50800" dist="38100" dir="2700000" algn="tl" rotWithShape="0">
              <a:prstClr val="black"/>
            </a:outerShdw>
          </a:effectLst>
        </p:spPr>
      </p:pic>
      <p:cxnSp>
        <p:nvCxnSpPr>
          <p:cNvPr id="14" name="Straight Connector 13"/>
          <p:cNvCxnSpPr/>
          <p:nvPr/>
        </p:nvCxnSpPr>
        <p:spPr>
          <a:xfrm flipH="1">
            <a:off x="152400" y="3429000"/>
            <a:ext cx="88392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3733800" y="3200400"/>
            <a:ext cx="4572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3733800" y="3733800"/>
            <a:ext cx="457200" cy="0"/>
          </a:xfrm>
          <a:prstGeom prst="line">
            <a:avLst/>
          </a:prstGeom>
          <a:ln w="635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pic>
        <p:nvPicPr>
          <p:cNvPr id="22" name="Picture 2" descr="C:\Users\Dani\Desktop\Bacau\backGrounds\Bat.png"/>
          <p:cNvPicPr>
            <a:picLocks noChangeAspect="1" noChangeArrowheads="1"/>
          </p:cNvPicPr>
          <p:nvPr/>
        </p:nvPicPr>
        <p:blipFill>
          <a:blip r:embed="rId2" cstate="print">
            <a:lum/>
          </a:blip>
          <a:srcRect/>
          <a:stretch>
            <a:fillRect/>
          </a:stretch>
        </p:blipFill>
        <p:spPr bwMode="auto">
          <a:xfrm>
            <a:off x="3165765" y="3733800"/>
            <a:ext cx="1600200" cy="16002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057400"/>
            <a:ext cx="9144000" cy="923330"/>
          </a:xfrm>
          <a:prstGeom prst="rect">
            <a:avLst/>
          </a:prstGeom>
          <a:noFill/>
        </p:spPr>
        <p:txBody>
          <a:bodyPr wrap="square" rtlCol="0">
            <a:spAutoFit/>
          </a:bodyPr>
          <a:lstStyle/>
          <a:p>
            <a:pPr algn="ctr"/>
            <a:r>
              <a:rPr lang="ro-RO" sz="5400" dirty="0" smtClean="0">
                <a:solidFill>
                  <a:srgbClr val="00B050"/>
                </a:solidFill>
              </a:rPr>
              <a:t>Warmer</a:t>
            </a:r>
            <a:endParaRPr lang="en-GB" sz="5400" dirty="0">
              <a:solidFill>
                <a:srgbClr val="00B050"/>
              </a:solidFill>
            </a:endParaRP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152400" y="228600"/>
            <a:ext cx="8839200" cy="64008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400" dirty="0"/>
          </a:p>
        </p:txBody>
      </p:sp>
      <p:cxnSp>
        <p:nvCxnSpPr>
          <p:cNvPr id="14" name="Straight Connector 13"/>
          <p:cNvCxnSpPr/>
          <p:nvPr/>
        </p:nvCxnSpPr>
        <p:spPr>
          <a:xfrm flipH="1">
            <a:off x="152400" y="3429000"/>
            <a:ext cx="883920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2" name="Picture 2" descr="C:\Users\Dani\Desktop\Bacau\backGrounds\Bat.png"/>
          <p:cNvPicPr>
            <a:picLocks noChangeAspect="1" noChangeArrowheads="1"/>
          </p:cNvPicPr>
          <p:nvPr/>
        </p:nvPicPr>
        <p:blipFill>
          <a:blip r:embed="rId2" cstate="print">
            <a:lum/>
          </a:blip>
          <a:srcRect/>
          <a:stretch>
            <a:fillRect/>
          </a:stretch>
        </p:blipFill>
        <p:spPr bwMode="auto">
          <a:xfrm>
            <a:off x="3165765" y="3733800"/>
            <a:ext cx="1600200" cy="1600200"/>
          </a:xfrm>
          <a:prstGeom prst="rect">
            <a:avLst/>
          </a:prstGeom>
          <a:noFill/>
          <a:effectLst>
            <a:outerShdw blurRad="50800" dist="38100" dir="2700000" algn="tl" rotWithShape="0">
              <a:prstClr val="black"/>
            </a:outerShdw>
          </a:effectLst>
        </p:spPr>
      </p:pic>
      <p:sp>
        <p:nvSpPr>
          <p:cNvPr id="8" name="Rectangle 7"/>
          <p:cNvSpPr/>
          <p:nvPr/>
        </p:nvSpPr>
        <p:spPr>
          <a:xfrm>
            <a:off x="152400" y="228600"/>
            <a:ext cx="8839200" cy="3200400"/>
          </a:xfrm>
          <a:prstGeom prst="rect">
            <a:avLst/>
          </a:prstGeom>
          <a:solidFill>
            <a:srgbClr val="C00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057400"/>
            <a:ext cx="9144000" cy="1938992"/>
          </a:xfrm>
          <a:prstGeom prst="rect">
            <a:avLst/>
          </a:prstGeom>
          <a:noFill/>
        </p:spPr>
        <p:txBody>
          <a:bodyPr wrap="square" rtlCol="0">
            <a:spAutoFit/>
          </a:bodyPr>
          <a:lstStyle/>
          <a:p>
            <a:pPr algn="ctr"/>
            <a:r>
              <a:rPr lang="ro-RO" sz="6000" dirty="0" smtClean="0">
                <a:solidFill>
                  <a:schemeClr val="bg1">
                    <a:lumMod val="95000"/>
                  </a:schemeClr>
                </a:solidFill>
              </a:rPr>
              <a:t>3</a:t>
            </a:r>
            <a:r>
              <a:rPr lang="ro-RO" sz="6000" dirty="0" smtClean="0">
                <a:solidFill>
                  <a:schemeClr val="bg1">
                    <a:lumMod val="95000"/>
                  </a:schemeClr>
                </a:solidFill>
              </a:rPr>
              <a:t>. Ștergem jumătate </a:t>
            </a:r>
          </a:p>
          <a:p>
            <a:pPr algn="ctr"/>
            <a:r>
              <a:rPr lang="ro-RO" sz="6000" dirty="0" smtClean="0">
                <a:solidFill>
                  <a:schemeClr val="bg1">
                    <a:lumMod val="95000"/>
                  </a:schemeClr>
                </a:solidFill>
              </a:rPr>
              <a:t>din hartă</a:t>
            </a:r>
            <a:endParaRPr lang="en-GB" sz="6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152400" y="3429000"/>
            <a:ext cx="8839200" cy="3200400"/>
          </a:xfrm>
          <a:prstGeom prst="rect">
            <a:avLst/>
          </a:prstGeom>
          <a:solidFill>
            <a:schemeClr val="accent1">
              <a:lumMod val="75000"/>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400" dirty="0"/>
          </a:p>
        </p:txBody>
      </p:sp>
      <p:pic>
        <p:nvPicPr>
          <p:cNvPr id="22" name="Picture 2" descr="C:\Users\Dani\Desktop\Bacau\backGrounds\Bat.png"/>
          <p:cNvPicPr>
            <a:picLocks noChangeAspect="1" noChangeArrowheads="1"/>
          </p:cNvPicPr>
          <p:nvPr/>
        </p:nvPicPr>
        <p:blipFill>
          <a:blip r:embed="rId2" cstate="print">
            <a:lum/>
          </a:blip>
          <a:srcRect/>
          <a:stretch>
            <a:fillRect/>
          </a:stretch>
        </p:blipFill>
        <p:spPr bwMode="auto">
          <a:xfrm>
            <a:off x="3165765" y="3733800"/>
            <a:ext cx="1600200" cy="16002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057400"/>
            <a:ext cx="9144000" cy="2862322"/>
          </a:xfrm>
          <a:prstGeom prst="rect">
            <a:avLst/>
          </a:prstGeom>
          <a:noFill/>
        </p:spPr>
        <p:txBody>
          <a:bodyPr wrap="square" rtlCol="0">
            <a:spAutoFit/>
          </a:bodyPr>
          <a:lstStyle/>
          <a:p>
            <a:pPr algn="ctr"/>
            <a:r>
              <a:rPr lang="en-US" sz="6000" dirty="0" smtClean="0">
                <a:solidFill>
                  <a:schemeClr val="bg1">
                    <a:lumMod val="95000"/>
                  </a:schemeClr>
                </a:solidFill>
              </a:rPr>
              <a:t>4</a:t>
            </a:r>
            <a:r>
              <a:rPr lang="ro-RO" sz="6000" dirty="0" smtClean="0">
                <a:solidFill>
                  <a:schemeClr val="bg1">
                    <a:lumMod val="95000"/>
                  </a:schemeClr>
                </a:solidFill>
              </a:rPr>
              <a:t>. </a:t>
            </a:r>
            <a:r>
              <a:rPr lang="en-US" sz="6000" dirty="0" err="1" smtClean="0">
                <a:solidFill>
                  <a:schemeClr val="bg1">
                    <a:lumMod val="95000"/>
                  </a:schemeClr>
                </a:solidFill>
              </a:rPr>
              <a:t>Continu</a:t>
            </a:r>
            <a:r>
              <a:rPr lang="ro-RO" sz="6000" dirty="0" smtClean="0">
                <a:solidFill>
                  <a:schemeClr val="bg1">
                    <a:lumMod val="95000"/>
                  </a:schemeClr>
                </a:solidFill>
              </a:rPr>
              <a:t>ăm până când găsim două diferite locații cu aceeași distanță de bombă </a:t>
            </a:r>
            <a:endParaRPr lang="en-GB" sz="6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1600200"/>
            <a:ext cx="9144000" cy="3170099"/>
          </a:xfrm>
          <a:prstGeom prst="rect">
            <a:avLst/>
          </a:prstGeom>
          <a:noFill/>
        </p:spPr>
        <p:txBody>
          <a:bodyPr wrap="square" rtlCol="0">
            <a:spAutoFit/>
          </a:bodyPr>
          <a:lstStyle/>
          <a:p>
            <a:pPr algn="ctr"/>
            <a:r>
              <a:rPr lang="ro-RO" sz="4000" dirty="0" smtClean="0">
                <a:solidFill>
                  <a:schemeClr val="bg1">
                    <a:lumMod val="95000"/>
                  </a:schemeClr>
                </a:solidFill>
              </a:rPr>
              <a:t>Cele mai faine site-uri GRATIS pentru exersarea programării online cu diferite exemple ușoare și grele </a:t>
            </a:r>
          </a:p>
          <a:p>
            <a:pPr algn="ctr"/>
            <a:endParaRPr lang="ro-RO" sz="4000" dirty="0" smtClean="0">
              <a:solidFill>
                <a:schemeClr val="bg1">
                  <a:lumMod val="95000"/>
                </a:schemeClr>
              </a:solidFill>
            </a:endParaRPr>
          </a:p>
          <a:p>
            <a:pPr algn="ctr"/>
            <a:r>
              <a:rPr lang="ro-RO" sz="4000" dirty="0" smtClean="0">
                <a:solidFill>
                  <a:schemeClr val="bg1">
                    <a:lumMod val="95000"/>
                  </a:schemeClr>
                </a:solidFill>
              </a:rPr>
              <a:t>(în afară de codingame)</a:t>
            </a:r>
            <a:endParaRPr lang="en-GB" sz="4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457200" y="914400"/>
            <a:ext cx="8229600" cy="5078313"/>
          </a:xfrm>
          <a:prstGeom prst="rect">
            <a:avLst/>
          </a:prstGeom>
          <a:noFill/>
        </p:spPr>
        <p:txBody>
          <a:bodyPr wrap="square" rtlCol="0">
            <a:spAutoFit/>
          </a:bodyPr>
          <a:lstStyle/>
          <a:p>
            <a:pPr>
              <a:buFont typeface="Wingdings" pitchFamily="2" charset="2"/>
              <a:buChar char="ü"/>
            </a:pPr>
            <a:r>
              <a:rPr lang="ro-RO" sz="3600" dirty="0" smtClean="0">
                <a:solidFill>
                  <a:schemeClr val="bg1">
                    <a:lumMod val="95000"/>
                  </a:schemeClr>
                </a:solidFill>
              </a:rPr>
              <a:t> </a:t>
            </a:r>
            <a:r>
              <a:rPr lang="en-GB" sz="3600" dirty="0" smtClean="0">
                <a:solidFill>
                  <a:schemeClr val="bg1">
                    <a:lumMod val="95000"/>
                  </a:schemeClr>
                </a:solidFill>
              </a:rPr>
              <a:t>https://www.hackerrank.com</a:t>
            </a:r>
            <a:endParaRPr lang="ro-RO" sz="3600" dirty="0" smtClean="0">
              <a:solidFill>
                <a:schemeClr val="bg1">
                  <a:lumMod val="95000"/>
                </a:schemeClr>
              </a:solidFill>
            </a:endParaRPr>
          </a:p>
          <a:p>
            <a:pPr>
              <a:buFont typeface="Wingdings" pitchFamily="2" charset="2"/>
              <a:buChar char="ü"/>
            </a:pPr>
            <a:endParaRPr lang="ro-RO" sz="3600" dirty="0" smtClean="0">
              <a:solidFill>
                <a:schemeClr val="bg1">
                  <a:lumMod val="95000"/>
                </a:schemeClr>
              </a:solidFill>
            </a:endParaRPr>
          </a:p>
          <a:p>
            <a:pPr>
              <a:buFont typeface="Wingdings" pitchFamily="2" charset="2"/>
              <a:buChar char="ü"/>
            </a:pPr>
            <a:r>
              <a:rPr lang="ro-RO" sz="3600" dirty="0" smtClean="0">
                <a:solidFill>
                  <a:schemeClr val="bg1">
                    <a:lumMod val="95000"/>
                  </a:schemeClr>
                </a:solidFill>
              </a:rPr>
              <a:t> https</a:t>
            </a:r>
            <a:r>
              <a:rPr lang="en-US" sz="3600" dirty="0" smtClean="0">
                <a:solidFill>
                  <a:schemeClr val="bg1">
                    <a:lumMod val="95000"/>
                  </a:schemeClr>
                </a:solidFill>
              </a:rPr>
              <a:t>://</a:t>
            </a:r>
            <a:r>
              <a:rPr lang="ro-RO" sz="3600" dirty="0" smtClean="0">
                <a:solidFill>
                  <a:schemeClr val="bg1">
                    <a:lumMod val="95000"/>
                  </a:schemeClr>
                </a:solidFill>
              </a:rPr>
              <a:t>app.</a:t>
            </a:r>
            <a:r>
              <a:rPr lang="en-GB" sz="3600" dirty="0" smtClean="0">
                <a:solidFill>
                  <a:schemeClr val="bg1">
                    <a:lumMod val="95000"/>
                  </a:schemeClr>
                </a:solidFill>
              </a:rPr>
              <a:t>codesignal.com</a:t>
            </a:r>
            <a:endParaRPr lang="ro-RO" sz="3600" dirty="0" smtClean="0">
              <a:solidFill>
                <a:schemeClr val="bg1">
                  <a:lumMod val="95000"/>
                </a:schemeClr>
              </a:solidFill>
            </a:endParaRPr>
          </a:p>
          <a:p>
            <a:pPr>
              <a:buFont typeface="Wingdings" pitchFamily="2" charset="2"/>
              <a:buChar char="ü"/>
            </a:pPr>
            <a:endParaRPr lang="ro-RO" sz="3600" dirty="0" smtClean="0">
              <a:solidFill>
                <a:schemeClr val="bg1">
                  <a:lumMod val="95000"/>
                </a:schemeClr>
              </a:solidFill>
            </a:endParaRPr>
          </a:p>
          <a:p>
            <a:pPr>
              <a:buFont typeface="Wingdings" pitchFamily="2" charset="2"/>
              <a:buChar char="ü"/>
            </a:pPr>
            <a:r>
              <a:rPr lang="ro-RO" sz="3600" dirty="0" smtClean="0">
                <a:solidFill>
                  <a:schemeClr val="bg1">
                    <a:lumMod val="95000"/>
                  </a:schemeClr>
                </a:solidFill>
              </a:rPr>
              <a:t> https://leetcode.com</a:t>
            </a:r>
          </a:p>
          <a:p>
            <a:pPr>
              <a:buFont typeface="Wingdings" pitchFamily="2" charset="2"/>
              <a:buChar char="ü"/>
            </a:pPr>
            <a:endParaRPr lang="ro-RO" sz="3600" dirty="0" smtClean="0">
              <a:solidFill>
                <a:schemeClr val="bg1">
                  <a:lumMod val="95000"/>
                </a:schemeClr>
              </a:solidFill>
            </a:endParaRPr>
          </a:p>
          <a:p>
            <a:pPr>
              <a:buFont typeface="Wingdings" pitchFamily="2" charset="2"/>
              <a:buChar char="ü"/>
            </a:pPr>
            <a:r>
              <a:rPr lang="ro-RO" sz="3600" dirty="0" smtClean="0">
                <a:solidFill>
                  <a:schemeClr val="bg1">
                    <a:lumMod val="95000"/>
                  </a:schemeClr>
                </a:solidFill>
              </a:rPr>
              <a:t> https://www.codewars.com</a:t>
            </a:r>
          </a:p>
          <a:p>
            <a:pPr>
              <a:buFont typeface="Wingdings" pitchFamily="2" charset="2"/>
              <a:buChar char="ü"/>
            </a:pPr>
            <a:endParaRPr lang="ro-RO" sz="3600" dirty="0" smtClean="0">
              <a:solidFill>
                <a:schemeClr val="bg1">
                  <a:lumMod val="95000"/>
                </a:schemeClr>
              </a:solidFill>
            </a:endParaRPr>
          </a:p>
          <a:p>
            <a:pPr>
              <a:buFont typeface="Wingdings" pitchFamily="2" charset="2"/>
              <a:buChar char="ü"/>
            </a:pPr>
            <a:r>
              <a:rPr lang="ro-RO" sz="3600" dirty="0" smtClean="0">
                <a:solidFill>
                  <a:schemeClr val="bg1">
                    <a:lumMod val="95000"/>
                  </a:schemeClr>
                </a:solidFill>
              </a:rPr>
              <a:t> https://checkio.org</a:t>
            </a:r>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1752600"/>
            <a:ext cx="9144000" cy="1446550"/>
          </a:xfrm>
          <a:prstGeom prst="rect">
            <a:avLst/>
          </a:prstGeom>
          <a:noFill/>
        </p:spPr>
        <p:txBody>
          <a:bodyPr wrap="square" rtlCol="0">
            <a:spAutoFit/>
          </a:bodyPr>
          <a:lstStyle/>
          <a:p>
            <a:pPr algn="ctr"/>
            <a:r>
              <a:rPr lang="ro-RO" sz="4400" dirty="0" smtClean="0">
                <a:solidFill>
                  <a:schemeClr val="bg1">
                    <a:lumMod val="95000"/>
                  </a:schemeClr>
                </a:solidFill>
              </a:rPr>
              <a:t>Numărul de telefon de la încputul cursului?</a:t>
            </a:r>
            <a:endParaRPr lang="en-GB" sz="44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1600200"/>
            <a:ext cx="9144000" cy="2215991"/>
          </a:xfrm>
          <a:prstGeom prst="rect">
            <a:avLst/>
          </a:prstGeom>
          <a:noFill/>
        </p:spPr>
        <p:txBody>
          <a:bodyPr wrap="square" rtlCol="0">
            <a:spAutoFit/>
          </a:bodyPr>
          <a:lstStyle/>
          <a:p>
            <a:pPr algn="ctr"/>
            <a:r>
              <a:rPr lang="ro-RO" sz="13800" dirty="0" smtClean="0">
                <a:solidFill>
                  <a:schemeClr val="bg1">
                    <a:lumMod val="95000"/>
                  </a:schemeClr>
                </a:solidFill>
              </a:rPr>
              <a:t>. . . . </a:t>
            </a:r>
            <a:endParaRPr lang="en-GB" sz="138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0" y="1143000"/>
            <a:ext cx="9144000" cy="923330"/>
          </a:xfrm>
          <a:prstGeom prst="rect">
            <a:avLst/>
          </a:prstGeom>
        </p:spPr>
        <p:txBody>
          <a:bodyPr wrap="square">
            <a:spAutoFit/>
          </a:bodyPr>
          <a:lstStyle/>
          <a:p>
            <a:pPr algn="ctr"/>
            <a:r>
              <a:rPr lang="en-GB" sz="5400" u="sng" dirty="0" smtClean="0">
                <a:solidFill>
                  <a:schemeClr val="tx2">
                    <a:lumMod val="60000"/>
                    <a:lumOff val="40000"/>
                  </a:schemeClr>
                </a:solidFill>
              </a:rPr>
              <a:t>0734 158 497</a:t>
            </a:r>
            <a:endParaRPr lang="en-GB" sz="5400" u="sng" dirty="0">
              <a:solidFill>
                <a:schemeClr val="tx2">
                  <a:lumMod val="60000"/>
                  <a:lumOff val="40000"/>
                </a:schemeClr>
              </a:solidFill>
            </a:endParaRP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20000" r="-20000"/>
          </a:stretch>
        </a:blipFill>
        <a:effectLst/>
      </p:bgPr>
    </p:bg>
    <p:spTree>
      <p:nvGrpSpPr>
        <p:cNvPr id="1" name=""/>
        <p:cNvGrpSpPr/>
        <p:nvPr/>
      </p:nvGrpSpPr>
      <p:grpSpPr>
        <a:xfrm>
          <a:off x="0" y="0"/>
          <a:ext cx="0" cy="0"/>
          <a:chOff x="0" y="0"/>
          <a:chExt cx="0" cy="0"/>
        </a:xfrm>
      </p:grpSpPr>
      <p:pic>
        <p:nvPicPr>
          <p:cNvPr id="2050" name="Picture 2" descr="C:\Users\Dani\Desktop\Bacau\backGrounds\github-154769_1280.png"/>
          <p:cNvPicPr>
            <a:picLocks noChangeAspect="1" noChangeArrowheads="1"/>
          </p:cNvPicPr>
          <p:nvPr/>
        </p:nvPicPr>
        <p:blipFill>
          <a:blip r:embed="rId3" cstate="print"/>
          <a:srcRect/>
          <a:stretch>
            <a:fillRect/>
          </a:stretch>
        </p:blipFill>
        <p:spPr bwMode="auto">
          <a:xfrm>
            <a:off x="457200" y="838200"/>
            <a:ext cx="1676400" cy="1676400"/>
          </a:xfrm>
          <a:prstGeom prst="rect">
            <a:avLst/>
          </a:prstGeom>
          <a:noFill/>
        </p:spPr>
      </p:pic>
      <p:sp>
        <p:nvSpPr>
          <p:cNvPr id="5" name="Rectangle 4"/>
          <p:cNvSpPr/>
          <p:nvPr/>
        </p:nvSpPr>
        <p:spPr>
          <a:xfrm>
            <a:off x="1600200" y="5953780"/>
            <a:ext cx="7467600" cy="523220"/>
          </a:xfrm>
          <a:prstGeom prst="rect">
            <a:avLst/>
          </a:prstGeom>
        </p:spPr>
        <p:txBody>
          <a:bodyPr wrap="square">
            <a:spAutoFit/>
          </a:bodyPr>
          <a:lstStyle/>
          <a:p>
            <a:r>
              <a:rPr lang="en-GB" sz="2800" dirty="0" smtClean="0">
                <a:solidFill>
                  <a:schemeClr val="bg1">
                    <a:lumMod val="95000"/>
                  </a:schemeClr>
                </a:solidFill>
              </a:rPr>
              <a:t>https://github.com/CyberDani/personal-roadmap</a:t>
            </a:r>
            <a:endParaRPr lang="en-GB" sz="2800" dirty="0">
              <a:solidFill>
                <a:schemeClr val="bg1">
                  <a:lumMod val="95000"/>
                </a:schemeClr>
              </a:solidFill>
            </a:endParaRPr>
          </a:p>
        </p:txBody>
      </p:sp>
      <p:pic>
        <p:nvPicPr>
          <p:cNvPr id="2051" name="Picture 3" descr="C:\Users\Dani\Desktop\Bacau\backGrounds\cursor-154478_1280.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rot="20361937">
            <a:off x="1559529" y="1884658"/>
            <a:ext cx="1346211" cy="1744080"/>
          </a:xfrm>
          <a:prstGeom prst="rect">
            <a:avLst/>
          </a:prstGeom>
          <a:noFill/>
          <a:effectLst>
            <a:outerShdw blurRad="50800" dist="88900" dir="2700000" sx="103000" sy="103000" algn="tl" rotWithShape="0">
              <a:prstClr val="black">
                <a:alpha val="91000"/>
              </a:prstClr>
            </a:outerShdw>
          </a:effectLst>
        </p:spPr>
      </p:pic>
      <p:sp>
        <p:nvSpPr>
          <p:cNvPr id="6" name="Rectangle 5"/>
          <p:cNvSpPr/>
          <p:nvPr/>
        </p:nvSpPr>
        <p:spPr>
          <a:xfrm>
            <a:off x="2133600" y="1066800"/>
            <a:ext cx="6705600" cy="954107"/>
          </a:xfrm>
          <a:prstGeom prst="rect">
            <a:avLst/>
          </a:prstGeom>
        </p:spPr>
        <p:txBody>
          <a:bodyPr wrap="square">
            <a:spAutoFit/>
          </a:bodyPr>
          <a:lstStyle/>
          <a:p>
            <a:r>
              <a:rPr lang="en-GB" sz="2800" dirty="0" smtClean="0">
                <a:solidFill>
                  <a:schemeClr val="bg1">
                    <a:lumMod val="95000"/>
                  </a:schemeClr>
                </a:solidFill>
              </a:rPr>
              <a:t>https://github.com/CyberDani/presentations/blob/master/Prezentare_bacau.pptx</a:t>
            </a:r>
            <a:endParaRPr lang="en-GB" sz="2800" dirty="0">
              <a:solidFill>
                <a:schemeClr val="bg1">
                  <a:lumMod val="95000"/>
                </a:schemeClr>
              </a:solidFill>
            </a:endParaRPr>
          </a:p>
        </p:txBody>
      </p:sp>
      <p:pic>
        <p:nvPicPr>
          <p:cNvPr id="7" name="Picture 2" descr="C:\Users\Dani\Desktop\Bacau\backGrounds\github-154769_1280.png"/>
          <p:cNvPicPr>
            <a:picLocks noChangeAspect="1" noChangeArrowheads="1"/>
          </p:cNvPicPr>
          <p:nvPr/>
        </p:nvPicPr>
        <p:blipFill>
          <a:blip r:embed="rId3" cstate="print"/>
          <a:srcRect/>
          <a:stretch>
            <a:fillRect/>
          </a:stretch>
        </p:blipFill>
        <p:spPr bwMode="auto">
          <a:xfrm>
            <a:off x="228600" y="5638800"/>
            <a:ext cx="1219200" cy="12192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TextBox 2"/>
          <p:cNvSpPr txBox="1"/>
          <p:nvPr/>
        </p:nvSpPr>
        <p:spPr>
          <a:xfrm>
            <a:off x="0" y="2514600"/>
            <a:ext cx="9144000" cy="1015663"/>
          </a:xfrm>
          <a:prstGeom prst="rect">
            <a:avLst/>
          </a:prstGeom>
          <a:noFill/>
        </p:spPr>
        <p:txBody>
          <a:bodyPr wrap="square" rtlCol="0">
            <a:spAutoFit/>
          </a:bodyPr>
          <a:lstStyle/>
          <a:p>
            <a:pPr algn="ctr"/>
            <a:r>
              <a:rPr lang="ro-RO" sz="6000" dirty="0" smtClean="0">
                <a:solidFill>
                  <a:schemeClr val="accent5">
                    <a:lumMod val="40000"/>
                    <a:lumOff val="60000"/>
                  </a:schemeClr>
                </a:solidFill>
              </a:rPr>
              <a:t>Mică paranteză</a:t>
            </a:r>
            <a:r>
              <a:rPr lang="en-US" sz="6000" dirty="0" smtClean="0">
                <a:solidFill>
                  <a:schemeClr val="accent5">
                    <a:lumMod val="40000"/>
                    <a:lumOff val="60000"/>
                  </a:schemeClr>
                </a:solidFill>
              </a:rPr>
              <a:t> 2/2</a:t>
            </a:r>
            <a:endParaRPr lang="en-GB" sz="6000" dirty="0">
              <a:solidFill>
                <a:schemeClr val="accent5">
                  <a:lumMod val="40000"/>
                  <a:lumOff val="60000"/>
                </a:schemeClr>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1981200"/>
            <a:ext cx="9144000" cy="2554545"/>
          </a:xfrm>
          <a:prstGeom prst="rect">
            <a:avLst/>
          </a:prstGeom>
          <a:noFill/>
        </p:spPr>
        <p:txBody>
          <a:bodyPr wrap="square" rtlCol="0">
            <a:spAutoFit/>
          </a:bodyPr>
          <a:lstStyle/>
          <a:p>
            <a:pPr algn="ctr"/>
            <a:r>
              <a:rPr lang="ro-RO" sz="4000" dirty="0" smtClean="0">
                <a:solidFill>
                  <a:schemeClr val="bg1"/>
                </a:solidFill>
              </a:rPr>
              <a:t>Nu trebuie să umbli în cele mai renumite facultăți </a:t>
            </a:r>
            <a:r>
              <a:rPr lang="en-US" sz="4000" dirty="0" smtClean="0">
                <a:solidFill>
                  <a:schemeClr val="bg1"/>
                </a:solidFill>
              </a:rPr>
              <a:t>din </a:t>
            </a:r>
            <a:r>
              <a:rPr lang="en-US" sz="4000" dirty="0" err="1" smtClean="0">
                <a:solidFill>
                  <a:schemeClr val="bg1"/>
                </a:solidFill>
              </a:rPr>
              <a:t>lume</a:t>
            </a:r>
            <a:r>
              <a:rPr lang="en-US" sz="4000" dirty="0" smtClean="0">
                <a:solidFill>
                  <a:schemeClr val="bg1"/>
                </a:solidFill>
              </a:rPr>
              <a:t> </a:t>
            </a:r>
            <a:r>
              <a:rPr lang="ro-RO" sz="4000" dirty="0" smtClean="0">
                <a:solidFill>
                  <a:schemeClr val="bg1"/>
                </a:solidFill>
              </a:rPr>
              <a:t>și să înveți informatica începând de 4-5 ani</a:t>
            </a:r>
            <a:r>
              <a:rPr lang="en-US" sz="4000" dirty="0" smtClean="0">
                <a:solidFill>
                  <a:schemeClr val="bg1"/>
                </a:solidFill>
              </a:rPr>
              <a:t> </a:t>
            </a:r>
            <a:r>
              <a:rPr lang="ro-RO" sz="4000" dirty="0" smtClean="0">
                <a:solidFill>
                  <a:schemeClr val="bg1"/>
                </a:solidFill>
              </a:rPr>
              <a:t>ca să fii un profesionist sau expert</a:t>
            </a:r>
            <a:endParaRPr lang="en-GB" sz="4000" dirty="0">
              <a:solidFill>
                <a:schemeClr val="bg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4098" name="Picture 2" descr="C:\Users\Dani\Desktop\Bacau\backGrounds\pluralsight.png"/>
          <p:cNvPicPr>
            <a:picLocks noChangeAspect="1" noChangeArrowheads="1"/>
          </p:cNvPicPr>
          <p:nvPr/>
        </p:nvPicPr>
        <p:blipFill>
          <a:blip r:embed="rId2" cstate="print"/>
          <a:srcRect/>
          <a:stretch>
            <a:fillRect/>
          </a:stretch>
        </p:blipFill>
        <p:spPr bwMode="auto">
          <a:xfrm>
            <a:off x="632471" y="-256310"/>
            <a:ext cx="2286000" cy="2286000"/>
          </a:xfrm>
          <a:prstGeom prst="rect">
            <a:avLst/>
          </a:prstGeom>
          <a:noFill/>
        </p:spPr>
      </p:pic>
      <p:sp>
        <p:nvSpPr>
          <p:cNvPr id="5" name="TextBox 4"/>
          <p:cNvSpPr txBox="1"/>
          <p:nvPr/>
        </p:nvSpPr>
        <p:spPr>
          <a:xfrm>
            <a:off x="2362200" y="457200"/>
            <a:ext cx="4137671" cy="830997"/>
          </a:xfrm>
          <a:prstGeom prst="rect">
            <a:avLst/>
          </a:prstGeom>
          <a:noFill/>
        </p:spPr>
        <p:txBody>
          <a:bodyPr wrap="none" rtlCol="0">
            <a:spAutoFit/>
          </a:bodyPr>
          <a:lstStyle/>
          <a:p>
            <a:r>
              <a:rPr lang="en-US" sz="4800" dirty="0" smtClean="0">
                <a:solidFill>
                  <a:srgbClr val="F68B32"/>
                </a:solidFill>
                <a:latin typeface="Bahnschrift Light" pitchFamily="34" charset="0"/>
              </a:rPr>
              <a:t>PLURALSIGHT</a:t>
            </a:r>
            <a:endParaRPr lang="en-GB" sz="4800" dirty="0">
              <a:solidFill>
                <a:srgbClr val="F68B32"/>
              </a:solidFill>
              <a:latin typeface="Bahnschrift Light" pitchFamily="34" charset="0"/>
            </a:endParaRPr>
          </a:p>
        </p:txBody>
      </p:sp>
      <p:pic>
        <p:nvPicPr>
          <p:cNvPr id="4099" name="Picture 3"/>
          <p:cNvPicPr>
            <a:picLocks noChangeAspect="1" noChangeArrowheads="1"/>
          </p:cNvPicPr>
          <p:nvPr/>
        </p:nvPicPr>
        <p:blipFill>
          <a:blip r:embed="rId3" cstate="print"/>
          <a:srcRect/>
          <a:stretch>
            <a:fillRect/>
          </a:stretch>
        </p:blipFill>
        <p:spPr bwMode="auto">
          <a:xfrm>
            <a:off x="685800" y="2962275"/>
            <a:ext cx="3990975" cy="3362325"/>
          </a:xfrm>
          <a:prstGeom prst="rect">
            <a:avLst/>
          </a:prstGeom>
          <a:noFill/>
          <a:ln w="9525">
            <a:solidFill>
              <a:schemeClr val="tx1"/>
            </a:solidFill>
            <a:miter lim="800000"/>
            <a:headEnd/>
            <a:tailEnd/>
          </a:ln>
          <a:effectLst>
            <a:outerShdw blurRad="127000" dist="38100" dir="2700000" sx="104000" sy="104000" algn="tl" rotWithShape="0">
              <a:prstClr val="black">
                <a:alpha val="92000"/>
              </a:prstClr>
            </a:outerShdw>
          </a:effectLst>
        </p:spPr>
      </p:pic>
      <p:sp>
        <p:nvSpPr>
          <p:cNvPr id="7" name="TextBox 6"/>
          <p:cNvSpPr txBox="1"/>
          <p:nvPr/>
        </p:nvSpPr>
        <p:spPr>
          <a:xfrm>
            <a:off x="4953000" y="3200400"/>
            <a:ext cx="4045082" cy="584775"/>
          </a:xfrm>
          <a:prstGeom prst="rect">
            <a:avLst/>
          </a:prstGeom>
          <a:noFill/>
        </p:spPr>
        <p:txBody>
          <a:bodyPr wrap="none" rtlCol="0">
            <a:spAutoFit/>
          </a:bodyPr>
          <a:lstStyle/>
          <a:p>
            <a:r>
              <a:rPr lang="en-US" sz="3200" dirty="0" smtClean="0">
                <a:solidFill>
                  <a:schemeClr val="bg1">
                    <a:lumMod val="85000"/>
                  </a:schemeClr>
                </a:solidFill>
              </a:rPr>
              <a:t>( 200$ de Black Friday )</a:t>
            </a:r>
            <a:endParaRPr lang="en-GB" sz="3200" dirty="0">
              <a:solidFill>
                <a:schemeClr val="bg1">
                  <a:lumMod val="85000"/>
                </a:schemeClr>
              </a:solidFill>
            </a:endParaRPr>
          </a:p>
        </p:txBody>
      </p:sp>
      <p:sp>
        <p:nvSpPr>
          <p:cNvPr id="8" name="TextBox 7"/>
          <p:cNvSpPr txBox="1"/>
          <p:nvPr/>
        </p:nvSpPr>
        <p:spPr>
          <a:xfrm>
            <a:off x="1600200" y="1752600"/>
            <a:ext cx="6096000" cy="646331"/>
          </a:xfrm>
          <a:prstGeom prst="rect">
            <a:avLst/>
          </a:prstGeom>
          <a:noFill/>
          <a:ln w="31750" cmpd="sng">
            <a:solidFill>
              <a:srgbClr val="FF0000"/>
            </a:solidFill>
            <a:prstDash val="lgDash"/>
          </a:ln>
        </p:spPr>
        <p:txBody>
          <a:bodyPr wrap="square" rtlCol="0">
            <a:spAutoFit/>
          </a:bodyPr>
          <a:lstStyle/>
          <a:p>
            <a:pPr algn="ctr"/>
            <a:r>
              <a:rPr lang="ro-RO" sz="3600" u="sng" dirty="0" smtClean="0">
                <a:solidFill>
                  <a:srgbClr val="FFFF79"/>
                </a:solidFill>
              </a:rPr>
              <a:t>Încercați să vă abonați !</a:t>
            </a:r>
          </a:p>
        </p:txBody>
      </p:sp>
      <p:sp>
        <p:nvSpPr>
          <p:cNvPr id="9" name="TextBox 8"/>
          <p:cNvSpPr txBox="1"/>
          <p:nvPr/>
        </p:nvSpPr>
        <p:spPr>
          <a:xfrm>
            <a:off x="4876800" y="4409182"/>
            <a:ext cx="4114800" cy="1569660"/>
          </a:xfrm>
          <a:prstGeom prst="rect">
            <a:avLst/>
          </a:prstGeom>
          <a:noFill/>
        </p:spPr>
        <p:txBody>
          <a:bodyPr wrap="square" rtlCol="0">
            <a:spAutoFit/>
          </a:bodyPr>
          <a:lstStyle/>
          <a:p>
            <a:pPr algn="ctr"/>
            <a:r>
              <a:rPr lang="en-US" sz="3200" dirty="0" smtClean="0">
                <a:solidFill>
                  <a:schemeClr val="bg1">
                    <a:lumMod val="85000"/>
                  </a:schemeClr>
                </a:solidFill>
              </a:rPr>
              <a:t>( </a:t>
            </a:r>
            <a:r>
              <a:rPr lang="ro-RO" sz="3200" dirty="0" smtClean="0">
                <a:solidFill>
                  <a:schemeClr val="bg1">
                    <a:lumMod val="85000"/>
                  </a:schemeClr>
                </a:solidFill>
              </a:rPr>
              <a:t>1</a:t>
            </a:r>
            <a:r>
              <a:rPr lang="en-US" sz="3200" dirty="0" smtClean="0">
                <a:solidFill>
                  <a:schemeClr val="bg1">
                    <a:lumMod val="85000"/>
                  </a:schemeClr>
                </a:solidFill>
              </a:rPr>
              <a:t>00$ d</a:t>
            </a:r>
            <a:r>
              <a:rPr lang="ro-RO" sz="3200" dirty="0" smtClean="0">
                <a:solidFill>
                  <a:schemeClr val="bg1">
                    <a:lumMod val="85000"/>
                  </a:schemeClr>
                </a:solidFill>
              </a:rPr>
              <a:t>acă folosiți doi aceeași cont și împărtiți cheltuielile </a:t>
            </a:r>
            <a:r>
              <a:rPr lang="en-US" sz="3200" dirty="0" smtClean="0">
                <a:solidFill>
                  <a:schemeClr val="bg1">
                    <a:lumMod val="85000"/>
                  </a:schemeClr>
                </a:solidFill>
              </a:rPr>
              <a:t>)</a:t>
            </a:r>
            <a:endParaRPr lang="en-GB" sz="3200" dirty="0">
              <a:solidFill>
                <a:schemeClr val="bg1">
                  <a:lumMod val="85000"/>
                </a:schemeClr>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209800"/>
            <a:ext cx="9144000" cy="769441"/>
          </a:xfrm>
          <a:prstGeom prst="rect">
            <a:avLst/>
          </a:prstGeom>
          <a:noFill/>
        </p:spPr>
        <p:txBody>
          <a:bodyPr wrap="square" rtlCol="0">
            <a:spAutoFit/>
          </a:bodyPr>
          <a:lstStyle/>
          <a:p>
            <a:pPr algn="ctr"/>
            <a:r>
              <a:rPr lang="en-US" sz="4400" dirty="0" err="1" smtClean="0">
                <a:solidFill>
                  <a:schemeClr val="bg1"/>
                </a:solidFill>
              </a:rPr>
              <a:t>Ce</a:t>
            </a:r>
            <a:r>
              <a:rPr lang="en-US" sz="4400" dirty="0" smtClean="0">
                <a:solidFill>
                  <a:schemeClr val="bg1"/>
                </a:solidFill>
              </a:rPr>
              <a:t> </a:t>
            </a:r>
            <a:r>
              <a:rPr lang="ro-RO" sz="4400" dirty="0" smtClean="0">
                <a:solidFill>
                  <a:schemeClr val="bg1"/>
                </a:solidFill>
              </a:rPr>
              <a:t>știe Pluralsight?</a:t>
            </a:r>
            <a:endParaRPr lang="en-GB" sz="4400" dirty="0">
              <a:solidFill>
                <a:schemeClr val="bg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457200"/>
            <a:ext cx="9144000" cy="556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0" y="380999"/>
            <a:ext cx="9144000" cy="59199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0" y="838200"/>
            <a:ext cx="9144000" cy="518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1066800" y="0"/>
            <a:ext cx="112776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3074" name="Picture 2" descr="E:\git -roadmap\DesignPatterns.png"/>
          <p:cNvPicPr>
            <a:picLocks noChangeAspect="1" noChangeArrowheads="1"/>
          </p:cNvPicPr>
          <p:nvPr/>
        </p:nvPicPr>
        <p:blipFill>
          <a:blip r:embed="rId2" cstate="print"/>
          <a:srcRect/>
          <a:stretch>
            <a:fillRect/>
          </a:stretch>
        </p:blipFill>
        <p:spPr bwMode="auto">
          <a:xfrm>
            <a:off x="891242" y="0"/>
            <a:ext cx="7338358" cy="68580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335087" y="0"/>
            <a:ext cx="11926887" cy="6705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0" y="802610"/>
            <a:ext cx="9144000" cy="51409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1905000"/>
            <a:ext cx="9144000" cy="2308324"/>
          </a:xfrm>
          <a:prstGeom prst="rect">
            <a:avLst/>
          </a:prstGeom>
          <a:noFill/>
        </p:spPr>
        <p:txBody>
          <a:bodyPr wrap="square" rtlCol="0">
            <a:spAutoFit/>
          </a:bodyPr>
          <a:lstStyle/>
          <a:p>
            <a:pPr algn="ctr"/>
            <a:r>
              <a:rPr lang="ro-RO" sz="3600" dirty="0" smtClean="0">
                <a:solidFill>
                  <a:schemeClr val="bg1"/>
                </a:solidFill>
              </a:rPr>
              <a:t>Înv</a:t>
            </a:r>
            <a:r>
              <a:rPr lang="en-US" sz="3600" dirty="0" smtClean="0">
                <a:solidFill>
                  <a:schemeClr val="bg1"/>
                </a:solidFill>
              </a:rPr>
              <a:t>a</a:t>
            </a:r>
            <a:r>
              <a:rPr lang="ro-RO" sz="3600" dirty="0" smtClean="0">
                <a:solidFill>
                  <a:schemeClr val="bg1"/>
                </a:solidFill>
              </a:rPr>
              <a:t>ță ce îți place când vrei tu în ritmul tău pe calculator sau pe apilcație mobil online sau offline din plăcerea de a acumula informații utile și interesante de la profesioniști</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1600200"/>
            <a:ext cx="9144000" cy="1200329"/>
          </a:xfrm>
          <a:prstGeom prst="rect">
            <a:avLst/>
          </a:prstGeom>
          <a:noFill/>
        </p:spPr>
        <p:txBody>
          <a:bodyPr wrap="square" rtlCol="0">
            <a:spAutoFit/>
          </a:bodyPr>
          <a:lstStyle/>
          <a:p>
            <a:pPr algn="ctr"/>
            <a:r>
              <a:rPr lang="ro-RO" sz="3600" dirty="0" smtClean="0">
                <a:solidFill>
                  <a:schemeClr val="bg1"/>
                </a:solidFill>
              </a:rPr>
              <a:t>Alte site-uri GRATIS utile pentru dezvoltare autodidactă</a:t>
            </a:r>
            <a:r>
              <a:rPr lang="en-US" sz="3600" dirty="0" smtClean="0">
                <a:solidFill>
                  <a:schemeClr val="bg1"/>
                </a:solidFill>
              </a:rPr>
              <a:t> </a:t>
            </a:r>
            <a:r>
              <a:rPr lang="ro-RO" sz="3600" dirty="0" smtClean="0">
                <a:solidFill>
                  <a:schemeClr val="bg1"/>
                </a:solidFill>
              </a:rPr>
              <a:t>în programare</a:t>
            </a:r>
            <a:endParaRPr lang="en-GB" sz="3600" dirty="0">
              <a:solidFill>
                <a:schemeClr val="bg1"/>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0"/>
            <a:ext cx="9144000" cy="6740307"/>
          </a:xfrm>
          <a:prstGeom prst="rect">
            <a:avLst/>
          </a:prstGeom>
          <a:noFill/>
        </p:spPr>
        <p:txBody>
          <a:bodyPr wrap="square" rtlCol="0">
            <a:spAutoFit/>
          </a:bodyPr>
          <a:lstStyle/>
          <a:p>
            <a:r>
              <a:rPr lang="ro-RO" sz="2400" dirty="0" smtClean="0">
                <a:solidFill>
                  <a:schemeClr val="bg1"/>
                </a:solidFill>
              </a:rPr>
              <a:t>Recomandări pentru cele mai bune cărți C/C++:</a:t>
            </a:r>
          </a:p>
          <a:p>
            <a:r>
              <a:rPr lang="ro-RO" sz="2400" dirty="0" smtClean="0">
                <a:solidFill>
                  <a:schemeClr val="accent5">
                    <a:lumMod val="40000"/>
                    <a:lumOff val="60000"/>
                  </a:schemeClr>
                </a:solidFill>
              </a:rPr>
              <a:t>https://stackoverflow.com/questions/388242/the-definitive-c-book-guide-and-list</a:t>
            </a:r>
          </a:p>
          <a:p>
            <a:endParaRPr lang="ro-RO" sz="2400" dirty="0" smtClean="0">
              <a:solidFill>
                <a:schemeClr val="bg1"/>
              </a:solidFill>
            </a:endParaRPr>
          </a:p>
          <a:p>
            <a:r>
              <a:rPr lang="ro-RO" sz="2400" dirty="0" smtClean="0">
                <a:solidFill>
                  <a:schemeClr val="bg1"/>
                </a:solidFill>
              </a:rPr>
              <a:t>Cursuri</a:t>
            </a:r>
            <a:r>
              <a:rPr lang="en-US" sz="2400" dirty="0" smtClean="0">
                <a:solidFill>
                  <a:schemeClr val="bg1"/>
                </a:solidFill>
              </a:rPr>
              <a:t> video </a:t>
            </a:r>
            <a:r>
              <a:rPr lang="ro-RO" sz="2400" dirty="0" smtClean="0">
                <a:solidFill>
                  <a:schemeClr val="bg1"/>
                </a:solidFill>
              </a:rPr>
              <a:t>și materiala PDF gratis de la facultatea MIT</a:t>
            </a:r>
            <a:r>
              <a:rPr lang="en-US" sz="2400" dirty="0" smtClean="0">
                <a:solidFill>
                  <a:schemeClr val="bg1"/>
                </a:solidFill>
              </a:rPr>
              <a:t>: </a:t>
            </a:r>
          </a:p>
          <a:p>
            <a:r>
              <a:rPr lang="en-US" sz="2400" dirty="0" smtClean="0">
                <a:solidFill>
                  <a:schemeClr val="bg1"/>
                </a:solidFill>
              </a:rPr>
              <a:t>	</a:t>
            </a:r>
            <a:r>
              <a:rPr lang="ro-RO" sz="2400" dirty="0" smtClean="0">
                <a:solidFill>
                  <a:schemeClr val="bg1"/>
                </a:solidFill>
              </a:rPr>
              <a:t>	</a:t>
            </a:r>
            <a:r>
              <a:rPr lang="en-US" sz="2400" dirty="0" smtClean="0">
                <a:solidFill>
                  <a:schemeClr val="accent5">
                    <a:lumMod val="40000"/>
                    <a:lumOff val="60000"/>
                  </a:schemeClr>
                </a:solidFill>
              </a:rPr>
              <a:t>https://ocw.mit.edu/courses/find-by-topic/</a:t>
            </a:r>
          </a:p>
          <a:p>
            <a:endParaRPr lang="en-US" sz="2400" dirty="0" smtClean="0">
              <a:solidFill>
                <a:schemeClr val="bg1"/>
              </a:solidFill>
            </a:endParaRPr>
          </a:p>
          <a:p>
            <a:r>
              <a:rPr lang="en-US" sz="2400" dirty="0" err="1" smtClean="0">
                <a:solidFill>
                  <a:schemeClr val="bg1"/>
                </a:solidFill>
              </a:rPr>
              <a:t>Tutoriale</a:t>
            </a:r>
            <a:r>
              <a:rPr lang="en-US" sz="2400" dirty="0" smtClean="0">
                <a:solidFill>
                  <a:schemeClr val="bg1"/>
                </a:solidFill>
              </a:rPr>
              <a:t> </a:t>
            </a:r>
            <a:r>
              <a:rPr lang="en-US" sz="2400" dirty="0" err="1" smtClean="0">
                <a:solidFill>
                  <a:schemeClr val="bg1"/>
                </a:solidFill>
              </a:rPr>
              <a:t>pentru</a:t>
            </a:r>
            <a:r>
              <a:rPr lang="en-US" sz="2400" dirty="0" smtClean="0">
                <a:solidFill>
                  <a:schemeClr val="bg1"/>
                </a:solidFill>
              </a:rPr>
              <a:t> </a:t>
            </a:r>
            <a:r>
              <a:rPr lang="ro-RO" sz="2400" dirty="0" smtClean="0">
                <a:solidFill>
                  <a:schemeClr val="bg1"/>
                </a:solidFill>
              </a:rPr>
              <a:t>începători: </a:t>
            </a:r>
          </a:p>
          <a:p>
            <a:r>
              <a:rPr lang="ro-RO" sz="2400" dirty="0" smtClean="0">
                <a:solidFill>
                  <a:schemeClr val="bg1"/>
                </a:solidFill>
              </a:rPr>
              <a:t>		</a:t>
            </a:r>
            <a:r>
              <a:rPr lang="ro-RO" sz="2400" dirty="0" smtClean="0">
                <a:solidFill>
                  <a:schemeClr val="accent5">
                    <a:lumMod val="40000"/>
                    <a:lumOff val="60000"/>
                  </a:schemeClr>
                </a:solidFill>
              </a:rPr>
              <a:t>https://www.khanacademy.org/</a:t>
            </a:r>
          </a:p>
          <a:p>
            <a:endParaRPr lang="ro-RO" sz="2400" dirty="0" smtClean="0">
              <a:solidFill>
                <a:schemeClr val="bg1"/>
              </a:solidFill>
            </a:endParaRPr>
          </a:p>
          <a:p>
            <a:r>
              <a:rPr lang="ro-RO" sz="2400" dirty="0" smtClean="0">
                <a:solidFill>
                  <a:schemeClr val="bg1"/>
                </a:solidFill>
              </a:rPr>
              <a:t>Cursuri video de la facultatea Harvard:</a:t>
            </a:r>
          </a:p>
          <a:p>
            <a:r>
              <a:rPr lang="ro-RO" sz="2400" dirty="0" smtClean="0">
                <a:solidFill>
                  <a:schemeClr val="bg1"/>
                </a:solidFill>
              </a:rPr>
              <a:t>		</a:t>
            </a:r>
            <a:r>
              <a:rPr lang="en-GB" sz="2400" dirty="0" smtClean="0">
                <a:solidFill>
                  <a:schemeClr val="accent5">
                    <a:lumMod val="40000"/>
                    <a:lumOff val="60000"/>
                  </a:schemeClr>
                </a:solidFill>
              </a:rPr>
              <a:t>https://www.youtube.com/user/Harvard</a:t>
            </a:r>
            <a:endParaRPr lang="ro-RO" sz="2400" dirty="0" smtClean="0">
              <a:solidFill>
                <a:schemeClr val="accent5">
                  <a:lumMod val="40000"/>
                  <a:lumOff val="60000"/>
                </a:schemeClr>
              </a:solidFill>
            </a:endParaRPr>
          </a:p>
          <a:p>
            <a:endParaRPr lang="ro-RO" sz="2400" dirty="0" smtClean="0">
              <a:solidFill>
                <a:schemeClr val="bg1"/>
              </a:solidFill>
            </a:endParaRPr>
          </a:p>
          <a:p>
            <a:r>
              <a:rPr lang="ro-RO" sz="2400" dirty="0" smtClean="0">
                <a:solidFill>
                  <a:schemeClr val="bg1"/>
                </a:solidFill>
              </a:rPr>
              <a:t>Cursuri video și certificate gratis online în securitate cibernetică:</a:t>
            </a:r>
          </a:p>
          <a:p>
            <a:r>
              <a:rPr lang="ro-RO" sz="2400" dirty="0" smtClean="0">
                <a:solidFill>
                  <a:schemeClr val="bg1"/>
                </a:solidFill>
              </a:rPr>
              <a:t>		</a:t>
            </a:r>
            <a:r>
              <a:rPr lang="ro-RO" sz="2400" dirty="0" smtClean="0">
                <a:solidFill>
                  <a:schemeClr val="accent5">
                    <a:lumMod val="40000"/>
                    <a:lumOff val="60000"/>
                  </a:schemeClr>
                </a:solidFill>
              </a:rPr>
              <a:t> https://www.cybrary.it/</a:t>
            </a:r>
          </a:p>
          <a:p>
            <a:endParaRPr lang="ro-RO" sz="2400" dirty="0" smtClean="0">
              <a:solidFill>
                <a:schemeClr val="bg1"/>
              </a:solidFill>
            </a:endParaRPr>
          </a:p>
          <a:p>
            <a:r>
              <a:rPr lang="ro-RO" sz="2400" dirty="0" smtClean="0">
                <a:solidFill>
                  <a:schemeClr val="bg1"/>
                </a:solidFill>
              </a:rPr>
              <a:t>Materiale </a:t>
            </a:r>
            <a:r>
              <a:rPr lang="en-GB" sz="2400" dirty="0" smtClean="0">
                <a:solidFill>
                  <a:schemeClr val="bg1"/>
                </a:solidFill>
              </a:rPr>
              <a:t>MIT Computer Science and Artificial Intelligence</a:t>
            </a:r>
            <a:r>
              <a:rPr lang="ro-RO" sz="2400" dirty="0" smtClean="0">
                <a:solidFill>
                  <a:schemeClr val="bg1"/>
                </a:solidFill>
              </a:rPr>
              <a:t>:</a:t>
            </a:r>
          </a:p>
          <a:p>
            <a:r>
              <a:rPr lang="ro-RO" sz="2400" dirty="0" smtClean="0">
                <a:solidFill>
                  <a:schemeClr val="bg1"/>
                </a:solidFill>
              </a:rPr>
              <a:t>		</a:t>
            </a:r>
            <a:r>
              <a:rPr lang="ro-RO" sz="2400" dirty="0" smtClean="0">
                <a:solidFill>
                  <a:schemeClr val="accent5">
                    <a:lumMod val="40000"/>
                    <a:lumOff val="60000"/>
                  </a:schemeClr>
                </a:solidFill>
              </a:rPr>
              <a:t>http://courses.csail.mit.edu</a:t>
            </a:r>
            <a:endParaRPr lang="en-GB" sz="2400" dirty="0" smtClean="0">
              <a:solidFill>
                <a:schemeClr val="accent5">
                  <a:lumMod val="40000"/>
                  <a:lumOff val="60000"/>
                </a:schemeClr>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52400" y="2895600"/>
            <a:ext cx="8833642" cy="3505200"/>
          </a:xfrm>
          <a:prstGeom prst="rect">
            <a:avLst/>
          </a:prstGeom>
          <a:noFill/>
          <a:ln w="9525">
            <a:noFill/>
            <a:miter lim="800000"/>
            <a:headEnd/>
            <a:tailEnd/>
          </a:ln>
          <a:effectLst/>
        </p:spPr>
      </p:pic>
      <p:sp>
        <p:nvSpPr>
          <p:cNvPr id="5" name="Rectangle 4"/>
          <p:cNvSpPr/>
          <p:nvPr/>
        </p:nvSpPr>
        <p:spPr>
          <a:xfrm>
            <a:off x="1828800" y="838200"/>
            <a:ext cx="5791200" cy="1015663"/>
          </a:xfrm>
          <a:prstGeom prst="rect">
            <a:avLst/>
          </a:prstGeom>
        </p:spPr>
        <p:txBody>
          <a:bodyPr wrap="square">
            <a:spAutoFit/>
          </a:bodyPr>
          <a:lstStyle/>
          <a:p>
            <a:pPr algn="ctr"/>
            <a:r>
              <a:rPr lang="ro-RO" sz="6000" dirty="0" smtClean="0">
                <a:solidFill>
                  <a:srgbClr val="FFFF79"/>
                </a:solidFill>
              </a:rPr>
              <a:t>T</a:t>
            </a:r>
            <a:r>
              <a:rPr lang="en-GB" sz="6000" dirty="0" smtClean="0">
                <a:solidFill>
                  <a:srgbClr val="FFFF79"/>
                </a:solidFill>
              </a:rPr>
              <a:t>he 4 Quadrants</a:t>
            </a:r>
            <a:endParaRPr lang="en-GB" sz="6000" dirty="0">
              <a:solidFill>
                <a:srgbClr val="FFFF79"/>
              </a:solidFill>
            </a:endParaRPr>
          </a:p>
        </p:txBody>
      </p:sp>
      <p:sp>
        <p:nvSpPr>
          <p:cNvPr id="4" name="TextBox 3"/>
          <p:cNvSpPr txBox="1"/>
          <p:nvPr/>
        </p:nvSpPr>
        <p:spPr>
          <a:xfrm>
            <a:off x="3657600" y="2286000"/>
            <a:ext cx="1505540" cy="461665"/>
          </a:xfrm>
          <a:prstGeom prst="rect">
            <a:avLst/>
          </a:prstGeom>
          <a:noFill/>
        </p:spPr>
        <p:txBody>
          <a:bodyPr wrap="none" rtlCol="0">
            <a:spAutoFit/>
          </a:bodyPr>
          <a:lstStyle/>
          <a:p>
            <a:r>
              <a:rPr lang="en-US" sz="2400" dirty="0" smtClean="0">
                <a:solidFill>
                  <a:schemeClr val="bg1"/>
                </a:solidFill>
              </a:rPr>
              <a:t>( </a:t>
            </a:r>
            <a:r>
              <a:rPr lang="en-US" sz="2400" dirty="0" err="1" smtClean="0">
                <a:solidFill>
                  <a:schemeClr val="bg1"/>
                </a:solidFill>
              </a:rPr>
              <a:t>Cele</a:t>
            </a:r>
            <a:r>
              <a:rPr lang="en-US" sz="2400" dirty="0" smtClean="0">
                <a:solidFill>
                  <a:schemeClr val="bg1"/>
                </a:solidFill>
              </a:rPr>
              <a:t> 4 …)</a:t>
            </a:r>
            <a:endParaRPr lang="en-GB" sz="2400" dirty="0">
              <a:solidFill>
                <a:schemeClr val="bg1"/>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a:off x="762000" y="5257800"/>
            <a:ext cx="7467600" cy="1588"/>
          </a:xfrm>
          <a:prstGeom prst="straightConnector1">
            <a:avLst/>
          </a:prstGeom>
          <a:ln w="101600">
            <a:gradFill>
              <a:gsLst>
                <a:gs pos="42000">
                  <a:srgbClr val="E63808"/>
                </a:gs>
                <a:gs pos="73000">
                  <a:srgbClr val="00B050"/>
                </a:gs>
              </a:gsLst>
              <a:lin ang="10800000" scaled="0"/>
            </a:gra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525959"/>
            <a:ext cx="9144000" cy="769441"/>
          </a:xfrm>
          <a:prstGeom prst="rect">
            <a:avLst/>
          </a:prstGeom>
          <a:noFill/>
        </p:spPr>
        <p:txBody>
          <a:bodyPr wrap="square" rtlCol="0">
            <a:spAutoFit/>
          </a:bodyPr>
          <a:lstStyle/>
          <a:p>
            <a:pPr algn="ctr"/>
            <a:r>
              <a:rPr lang="ro-RO" sz="4400" dirty="0" smtClean="0">
                <a:solidFill>
                  <a:srgbClr val="FFFF79"/>
                </a:solidFill>
              </a:rPr>
              <a:t>Axa de urgență</a:t>
            </a:r>
            <a:endParaRPr lang="en-GB" sz="4400" dirty="0">
              <a:solidFill>
                <a:srgbClr val="FFFF79"/>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a:off x="762000" y="5257800"/>
            <a:ext cx="7467600" cy="1588"/>
          </a:xfrm>
          <a:prstGeom prst="straightConnector1">
            <a:avLst/>
          </a:prstGeom>
          <a:ln w="101600">
            <a:gradFill>
              <a:gsLst>
                <a:gs pos="42000">
                  <a:srgbClr val="E63808"/>
                </a:gs>
                <a:gs pos="73000">
                  <a:srgbClr val="00B050"/>
                </a:gs>
              </a:gsLst>
              <a:lin ang="10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3733800" y="5257800"/>
            <a:ext cx="198120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525959"/>
            <a:ext cx="9144000" cy="769441"/>
          </a:xfrm>
          <a:prstGeom prst="rect">
            <a:avLst/>
          </a:prstGeom>
          <a:noFill/>
        </p:spPr>
        <p:txBody>
          <a:bodyPr wrap="square" rtlCol="0">
            <a:spAutoFit/>
          </a:bodyPr>
          <a:lstStyle/>
          <a:p>
            <a:pPr algn="ctr"/>
            <a:r>
              <a:rPr lang="ro-RO" sz="4400" dirty="0" smtClean="0">
                <a:solidFill>
                  <a:srgbClr val="FFFF79"/>
                </a:solidFill>
              </a:rPr>
              <a:t>Axa de urgență</a:t>
            </a:r>
            <a:endParaRPr lang="en-GB" sz="4400" dirty="0">
              <a:solidFill>
                <a:srgbClr val="FFFF79"/>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a:off x="762000" y="5257800"/>
            <a:ext cx="7467600" cy="1588"/>
          </a:xfrm>
          <a:prstGeom prst="straightConnector1">
            <a:avLst/>
          </a:prstGeom>
          <a:ln w="101600">
            <a:gradFill>
              <a:gsLst>
                <a:gs pos="42000">
                  <a:srgbClr val="E63808"/>
                </a:gs>
                <a:gs pos="73000">
                  <a:srgbClr val="00B050"/>
                </a:gs>
              </a:gsLst>
              <a:lin ang="10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3733800" y="5257800"/>
            <a:ext cx="198120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525959"/>
            <a:ext cx="9144000" cy="769441"/>
          </a:xfrm>
          <a:prstGeom prst="rect">
            <a:avLst/>
          </a:prstGeom>
          <a:noFill/>
        </p:spPr>
        <p:txBody>
          <a:bodyPr wrap="square" rtlCol="0">
            <a:spAutoFit/>
          </a:bodyPr>
          <a:lstStyle/>
          <a:p>
            <a:pPr algn="ctr"/>
            <a:r>
              <a:rPr lang="ro-RO" sz="4400" dirty="0" smtClean="0">
                <a:solidFill>
                  <a:srgbClr val="FFFF79"/>
                </a:solidFill>
              </a:rPr>
              <a:t>Axa de urgență</a:t>
            </a:r>
            <a:endParaRPr lang="en-GB" sz="4400" dirty="0">
              <a:solidFill>
                <a:srgbClr val="FFFF79"/>
              </a:solidFill>
            </a:endParaRPr>
          </a:p>
        </p:txBody>
      </p:sp>
      <p:sp>
        <p:nvSpPr>
          <p:cNvPr id="16" name="Isosceles Triangle 15"/>
          <p:cNvSpPr/>
          <p:nvPr/>
        </p:nvSpPr>
        <p:spPr>
          <a:xfrm>
            <a:off x="3048000" y="46482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4098" name="Picture 2" descr="E:\git -roadmap\ProgrammingRoadMap.png"/>
          <p:cNvPicPr>
            <a:picLocks noChangeAspect="1" noChangeArrowheads="1"/>
          </p:cNvPicPr>
          <p:nvPr/>
        </p:nvPicPr>
        <p:blipFill>
          <a:blip r:embed="rId2" cstate="print"/>
          <a:srcRect/>
          <a:stretch>
            <a:fillRect/>
          </a:stretch>
        </p:blipFill>
        <p:spPr bwMode="auto">
          <a:xfrm>
            <a:off x="2438400" y="1"/>
            <a:ext cx="3967201" cy="7751298"/>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a:off x="762000" y="5257800"/>
            <a:ext cx="7467600" cy="1588"/>
          </a:xfrm>
          <a:prstGeom prst="straightConnector1">
            <a:avLst/>
          </a:prstGeom>
          <a:ln w="101600">
            <a:gradFill>
              <a:gsLst>
                <a:gs pos="42000">
                  <a:srgbClr val="E63808"/>
                </a:gs>
                <a:gs pos="73000">
                  <a:srgbClr val="00B050"/>
                </a:gs>
              </a:gsLst>
              <a:lin ang="10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3733800" y="5257800"/>
            <a:ext cx="198120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525959"/>
            <a:ext cx="9144000" cy="769441"/>
          </a:xfrm>
          <a:prstGeom prst="rect">
            <a:avLst/>
          </a:prstGeom>
          <a:noFill/>
        </p:spPr>
        <p:txBody>
          <a:bodyPr wrap="square" rtlCol="0">
            <a:spAutoFit/>
          </a:bodyPr>
          <a:lstStyle/>
          <a:p>
            <a:pPr algn="ctr"/>
            <a:r>
              <a:rPr lang="ro-RO" sz="4400" dirty="0" smtClean="0">
                <a:solidFill>
                  <a:srgbClr val="FFFF79"/>
                </a:solidFill>
              </a:rPr>
              <a:t>Axa de urgență</a:t>
            </a:r>
            <a:endParaRPr lang="en-GB" sz="4400" dirty="0">
              <a:solidFill>
                <a:srgbClr val="FFFF79"/>
              </a:solidFill>
            </a:endParaRPr>
          </a:p>
        </p:txBody>
      </p:sp>
      <p:sp>
        <p:nvSpPr>
          <p:cNvPr id="16" name="Isosceles Triangle 15"/>
          <p:cNvSpPr/>
          <p:nvPr/>
        </p:nvSpPr>
        <p:spPr>
          <a:xfrm>
            <a:off x="3048000" y="46482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ular Callout 16"/>
          <p:cNvSpPr/>
          <p:nvPr/>
        </p:nvSpPr>
        <p:spPr>
          <a:xfrm>
            <a:off x="304800" y="2667000"/>
            <a:ext cx="2362200" cy="1143000"/>
          </a:xfrm>
          <a:prstGeom prst="wedgeRectCallout">
            <a:avLst>
              <a:gd name="adj1" fmla="val 74768"/>
              <a:gd name="adj2" fmla="val 1206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000" dirty="0" smtClean="0"/>
              <a:t>Să ne pregătim de înpachetat ca să pornim acasă</a:t>
            </a:r>
            <a:endParaRPr lang="en-GB" sz="20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a:off x="762000" y="5257800"/>
            <a:ext cx="7467600" cy="1588"/>
          </a:xfrm>
          <a:prstGeom prst="straightConnector1">
            <a:avLst/>
          </a:prstGeom>
          <a:ln w="101600">
            <a:gradFill>
              <a:gsLst>
                <a:gs pos="42000">
                  <a:srgbClr val="E63808"/>
                </a:gs>
                <a:gs pos="73000">
                  <a:srgbClr val="00B050"/>
                </a:gs>
              </a:gsLst>
              <a:lin ang="10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3733800" y="5257800"/>
            <a:ext cx="198120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525959"/>
            <a:ext cx="9144000" cy="769441"/>
          </a:xfrm>
          <a:prstGeom prst="rect">
            <a:avLst/>
          </a:prstGeom>
          <a:noFill/>
        </p:spPr>
        <p:txBody>
          <a:bodyPr wrap="square" rtlCol="0">
            <a:spAutoFit/>
          </a:bodyPr>
          <a:lstStyle/>
          <a:p>
            <a:pPr algn="ctr"/>
            <a:r>
              <a:rPr lang="ro-RO" sz="4400" dirty="0" smtClean="0">
                <a:solidFill>
                  <a:srgbClr val="FFFF79"/>
                </a:solidFill>
              </a:rPr>
              <a:t>Axa de urgență</a:t>
            </a:r>
            <a:endParaRPr lang="en-GB" sz="4400" dirty="0">
              <a:solidFill>
                <a:srgbClr val="FFFF79"/>
              </a:solidFill>
            </a:endParaRPr>
          </a:p>
        </p:txBody>
      </p:sp>
      <p:sp>
        <p:nvSpPr>
          <p:cNvPr id="13" name="Isosceles Triangle 12"/>
          <p:cNvSpPr/>
          <p:nvPr/>
        </p:nvSpPr>
        <p:spPr>
          <a:xfrm>
            <a:off x="6781800" y="46482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Isosceles Triangle 15"/>
          <p:cNvSpPr/>
          <p:nvPr/>
        </p:nvSpPr>
        <p:spPr>
          <a:xfrm>
            <a:off x="3048000" y="46482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ular Callout 16"/>
          <p:cNvSpPr/>
          <p:nvPr/>
        </p:nvSpPr>
        <p:spPr>
          <a:xfrm>
            <a:off x="304800" y="2667000"/>
            <a:ext cx="2362200" cy="1143000"/>
          </a:xfrm>
          <a:prstGeom prst="wedgeRectCallout">
            <a:avLst>
              <a:gd name="adj1" fmla="val 74768"/>
              <a:gd name="adj2" fmla="val 1206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000" dirty="0" smtClean="0"/>
              <a:t>Să ne pregătim de înpachetat ca să pornim acasă</a:t>
            </a:r>
            <a:endParaRPr lang="en-GB" sz="20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a:off x="762000" y="5257800"/>
            <a:ext cx="7467600" cy="1588"/>
          </a:xfrm>
          <a:prstGeom prst="straightConnector1">
            <a:avLst/>
          </a:prstGeom>
          <a:ln w="101600">
            <a:gradFill>
              <a:gsLst>
                <a:gs pos="42000">
                  <a:srgbClr val="E63808"/>
                </a:gs>
                <a:gs pos="73000">
                  <a:srgbClr val="00B050"/>
                </a:gs>
              </a:gsLst>
              <a:lin ang="10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3733800" y="5257800"/>
            <a:ext cx="198120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525959"/>
            <a:ext cx="9144000" cy="769441"/>
          </a:xfrm>
          <a:prstGeom prst="rect">
            <a:avLst/>
          </a:prstGeom>
          <a:noFill/>
        </p:spPr>
        <p:txBody>
          <a:bodyPr wrap="square" rtlCol="0">
            <a:spAutoFit/>
          </a:bodyPr>
          <a:lstStyle/>
          <a:p>
            <a:pPr algn="ctr"/>
            <a:r>
              <a:rPr lang="ro-RO" sz="4400" dirty="0" smtClean="0">
                <a:solidFill>
                  <a:srgbClr val="FFFF79"/>
                </a:solidFill>
              </a:rPr>
              <a:t>Axa de urgență</a:t>
            </a:r>
            <a:endParaRPr lang="en-GB" sz="4400" dirty="0">
              <a:solidFill>
                <a:srgbClr val="FFFF79"/>
              </a:solidFill>
            </a:endParaRPr>
          </a:p>
        </p:txBody>
      </p:sp>
      <p:sp>
        <p:nvSpPr>
          <p:cNvPr id="13" name="Isosceles Triangle 12"/>
          <p:cNvSpPr/>
          <p:nvPr/>
        </p:nvSpPr>
        <p:spPr>
          <a:xfrm>
            <a:off x="6781800" y="46482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Isosceles Triangle 15"/>
          <p:cNvSpPr/>
          <p:nvPr/>
        </p:nvSpPr>
        <p:spPr>
          <a:xfrm>
            <a:off x="3048000" y="46482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ular Callout 16"/>
          <p:cNvSpPr/>
          <p:nvPr/>
        </p:nvSpPr>
        <p:spPr>
          <a:xfrm>
            <a:off x="304800" y="2667000"/>
            <a:ext cx="2362200" cy="1143000"/>
          </a:xfrm>
          <a:prstGeom prst="wedgeRectCallout">
            <a:avLst>
              <a:gd name="adj1" fmla="val 74768"/>
              <a:gd name="adj2" fmla="val 1206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000" dirty="0" smtClean="0"/>
              <a:t>Să ne pregătim de înpachetat ca să pornim acasă</a:t>
            </a:r>
            <a:endParaRPr lang="en-GB" sz="2000" dirty="0"/>
          </a:p>
        </p:txBody>
      </p:sp>
      <p:sp>
        <p:nvSpPr>
          <p:cNvPr id="18" name="Rectangular Callout 17"/>
          <p:cNvSpPr/>
          <p:nvPr/>
        </p:nvSpPr>
        <p:spPr>
          <a:xfrm>
            <a:off x="5867400" y="2362200"/>
            <a:ext cx="2362200" cy="1143000"/>
          </a:xfrm>
          <a:prstGeom prst="wedgeRectCallout">
            <a:avLst>
              <a:gd name="adj1" fmla="val -746"/>
              <a:gd name="adj2" fmla="val 1512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smtClean="0">
                <a:solidFill>
                  <a:schemeClr val="bg1"/>
                </a:solidFill>
              </a:rPr>
              <a:t>Să descarc noul joc de calculator cât timp e gratis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rot="16200000" flipV="1">
            <a:off x="2324100" y="3924300"/>
            <a:ext cx="4419600" cy="76200"/>
          </a:xfrm>
          <a:prstGeom prst="straightConnector1">
            <a:avLst/>
          </a:prstGeom>
          <a:ln w="101600">
            <a:gradFill>
              <a:gsLst>
                <a:gs pos="42000">
                  <a:srgbClr val="E63808"/>
                </a:gs>
                <a:gs pos="73000">
                  <a:srgbClr val="00B050"/>
                </a:gs>
              </a:gsLst>
              <a:lin ang="10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810000" y="3962400"/>
            <a:ext cx="137160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525959"/>
            <a:ext cx="9144000" cy="769441"/>
          </a:xfrm>
          <a:prstGeom prst="rect">
            <a:avLst/>
          </a:prstGeom>
          <a:noFill/>
        </p:spPr>
        <p:txBody>
          <a:bodyPr wrap="square" rtlCol="0">
            <a:spAutoFit/>
          </a:bodyPr>
          <a:lstStyle/>
          <a:p>
            <a:pPr algn="ctr"/>
            <a:r>
              <a:rPr lang="ro-RO" sz="4400" dirty="0" smtClean="0">
                <a:solidFill>
                  <a:srgbClr val="FFFF79"/>
                </a:solidFill>
              </a:rPr>
              <a:t>Axa de urgență</a:t>
            </a:r>
            <a:endParaRPr lang="en-GB" sz="4400" dirty="0">
              <a:solidFill>
                <a:srgbClr val="FFFF79"/>
              </a:solidFill>
            </a:endParaRPr>
          </a:p>
        </p:txBody>
      </p:sp>
      <p:sp>
        <p:nvSpPr>
          <p:cNvPr id="13" name="Isosceles Triangle 12"/>
          <p:cNvSpPr/>
          <p:nvPr/>
        </p:nvSpPr>
        <p:spPr>
          <a:xfrm rot="5400000">
            <a:off x="4610100" y="24384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Isosceles Triangle 15"/>
          <p:cNvSpPr/>
          <p:nvPr/>
        </p:nvSpPr>
        <p:spPr>
          <a:xfrm rot="16200000">
            <a:off x="3848100" y="52959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ular Callout 16"/>
          <p:cNvSpPr/>
          <p:nvPr/>
        </p:nvSpPr>
        <p:spPr>
          <a:xfrm>
            <a:off x="381000" y="3962400"/>
            <a:ext cx="2362200" cy="1143000"/>
          </a:xfrm>
          <a:prstGeom prst="wedgeRectCallout">
            <a:avLst>
              <a:gd name="adj1" fmla="val 93047"/>
              <a:gd name="adj2" fmla="val 851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000" dirty="0" smtClean="0"/>
              <a:t>Să ne pregătim de înpachetat ca să pornim acasă</a:t>
            </a:r>
            <a:endParaRPr lang="en-GB" sz="2000" dirty="0"/>
          </a:p>
        </p:txBody>
      </p:sp>
      <p:sp>
        <p:nvSpPr>
          <p:cNvPr id="18" name="Rectangular Callout 17"/>
          <p:cNvSpPr/>
          <p:nvPr/>
        </p:nvSpPr>
        <p:spPr>
          <a:xfrm>
            <a:off x="6324600" y="1524000"/>
            <a:ext cx="2362200" cy="1143000"/>
          </a:xfrm>
          <a:prstGeom prst="wedgeRectCallout">
            <a:avLst>
              <a:gd name="adj1" fmla="val -91068"/>
              <a:gd name="adj2" fmla="val 512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smtClean="0">
                <a:solidFill>
                  <a:schemeClr val="bg1"/>
                </a:solidFill>
              </a:rPr>
              <a:t>Să descarc noul joc de calculator cât timp e gratis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rot="10800000">
            <a:off x="1600200" y="1828800"/>
            <a:ext cx="6781800" cy="4343400"/>
          </a:xfrm>
          <a:prstGeom prst="straightConnector1">
            <a:avLst/>
          </a:prstGeom>
          <a:ln w="101600">
            <a:gradFill>
              <a:gsLst>
                <a:gs pos="42000">
                  <a:srgbClr val="E63808"/>
                </a:gs>
                <a:gs pos="73000">
                  <a:srgbClr val="00B050"/>
                </a:gs>
              </a:gsLst>
              <a:lin ang="10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flipV="1">
            <a:off x="4229100" y="3390900"/>
            <a:ext cx="838200" cy="60960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525959"/>
            <a:ext cx="9144000" cy="769441"/>
          </a:xfrm>
          <a:prstGeom prst="rect">
            <a:avLst/>
          </a:prstGeom>
          <a:noFill/>
        </p:spPr>
        <p:txBody>
          <a:bodyPr wrap="square" rtlCol="0">
            <a:spAutoFit/>
          </a:bodyPr>
          <a:lstStyle/>
          <a:p>
            <a:pPr algn="ctr"/>
            <a:r>
              <a:rPr lang="ro-RO" sz="4400" dirty="0" smtClean="0">
                <a:solidFill>
                  <a:srgbClr val="FFFF79"/>
                </a:solidFill>
              </a:rPr>
              <a:t>Axa de urgență</a:t>
            </a:r>
            <a:endParaRPr lang="en-GB" sz="4400" dirty="0">
              <a:solidFill>
                <a:srgbClr val="FFFF79"/>
              </a:solidFill>
            </a:endParaRPr>
          </a:p>
        </p:txBody>
      </p:sp>
      <p:sp>
        <p:nvSpPr>
          <p:cNvPr id="13" name="Isosceles Triangle 12"/>
          <p:cNvSpPr/>
          <p:nvPr/>
        </p:nvSpPr>
        <p:spPr>
          <a:xfrm rot="2030322">
            <a:off x="2611482" y="1953354"/>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Isosceles Triangle 15"/>
          <p:cNvSpPr/>
          <p:nvPr/>
        </p:nvSpPr>
        <p:spPr>
          <a:xfrm rot="12845925">
            <a:off x="6040715" y="5078025"/>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ular Callout 16"/>
          <p:cNvSpPr/>
          <p:nvPr/>
        </p:nvSpPr>
        <p:spPr>
          <a:xfrm>
            <a:off x="1752600" y="5486400"/>
            <a:ext cx="2362200" cy="1143000"/>
          </a:xfrm>
          <a:prstGeom prst="wedgeRectCallout">
            <a:avLst>
              <a:gd name="adj1" fmla="val 136449"/>
              <a:gd name="adj2" fmla="val -397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000" dirty="0" smtClean="0"/>
              <a:t>Să ne pregătim de înpachetat ca să pornim acasă</a:t>
            </a:r>
            <a:endParaRPr lang="en-GB" sz="2000" dirty="0"/>
          </a:p>
        </p:txBody>
      </p:sp>
      <p:sp>
        <p:nvSpPr>
          <p:cNvPr id="18" name="Rectangular Callout 17"/>
          <p:cNvSpPr/>
          <p:nvPr/>
        </p:nvSpPr>
        <p:spPr>
          <a:xfrm>
            <a:off x="4648200" y="1600200"/>
            <a:ext cx="2362200" cy="1143000"/>
          </a:xfrm>
          <a:prstGeom prst="wedgeRectCallout">
            <a:avLst>
              <a:gd name="adj1" fmla="val -113942"/>
              <a:gd name="adj2" fmla="val -12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smtClean="0">
                <a:solidFill>
                  <a:schemeClr val="bg1"/>
                </a:solidFill>
              </a:rPr>
              <a:t>Să descarc noul joc de calculator cât timp e gratis</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a:off x="762000" y="5257800"/>
            <a:ext cx="7467600" cy="1588"/>
          </a:xfrm>
          <a:prstGeom prst="straightConnector1">
            <a:avLst/>
          </a:prstGeom>
          <a:ln w="101600">
            <a:gradFill>
              <a:gsLst>
                <a:gs pos="42000">
                  <a:srgbClr val="E63808"/>
                </a:gs>
                <a:gs pos="73000">
                  <a:srgbClr val="00B050"/>
                </a:gs>
              </a:gsLst>
              <a:lin ang="10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3733800" y="5257800"/>
            <a:ext cx="198120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525959"/>
            <a:ext cx="9144000" cy="769441"/>
          </a:xfrm>
          <a:prstGeom prst="rect">
            <a:avLst/>
          </a:prstGeom>
          <a:noFill/>
        </p:spPr>
        <p:txBody>
          <a:bodyPr wrap="square" rtlCol="0">
            <a:spAutoFit/>
          </a:bodyPr>
          <a:lstStyle/>
          <a:p>
            <a:pPr algn="ctr"/>
            <a:r>
              <a:rPr lang="ro-RO" sz="4400" dirty="0" smtClean="0">
                <a:solidFill>
                  <a:srgbClr val="FFFF79"/>
                </a:solidFill>
              </a:rPr>
              <a:t>Axa de importanță</a:t>
            </a:r>
            <a:endParaRPr lang="en-GB" sz="4400" dirty="0">
              <a:solidFill>
                <a:srgbClr val="FFFF79"/>
              </a:solidFill>
            </a:endParaRPr>
          </a:p>
        </p:txBody>
      </p:sp>
      <p:sp>
        <p:nvSpPr>
          <p:cNvPr id="13" name="Isosceles Triangle 12"/>
          <p:cNvSpPr/>
          <p:nvPr/>
        </p:nvSpPr>
        <p:spPr>
          <a:xfrm>
            <a:off x="7086600" y="46482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Isosceles Triangle 15"/>
          <p:cNvSpPr/>
          <p:nvPr/>
        </p:nvSpPr>
        <p:spPr>
          <a:xfrm>
            <a:off x="1447800" y="46482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a:off x="762000" y="5257800"/>
            <a:ext cx="7467600" cy="1588"/>
          </a:xfrm>
          <a:prstGeom prst="straightConnector1">
            <a:avLst/>
          </a:prstGeom>
          <a:ln w="101600">
            <a:gradFill>
              <a:gsLst>
                <a:gs pos="42000">
                  <a:srgbClr val="E63808"/>
                </a:gs>
                <a:gs pos="73000">
                  <a:srgbClr val="00B050"/>
                </a:gs>
              </a:gsLst>
              <a:lin ang="10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3733800" y="5257800"/>
            <a:ext cx="198120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525959"/>
            <a:ext cx="9144000" cy="769441"/>
          </a:xfrm>
          <a:prstGeom prst="rect">
            <a:avLst/>
          </a:prstGeom>
          <a:noFill/>
        </p:spPr>
        <p:txBody>
          <a:bodyPr wrap="square" rtlCol="0">
            <a:spAutoFit/>
          </a:bodyPr>
          <a:lstStyle/>
          <a:p>
            <a:pPr algn="ctr"/>
            <a:r>
              <a:rPr lang="ro-RO" sz="4400" dirty="0" smtClean="0">
                <a:solidFill>
                  <a:srgbClr val="FFFF79"/>
                </a:solidFill>
              </a:rPr>
              <a:t>Axa de importanță</a:t>
            </a:r>
            <a:endParaRPr lang="en-GB" sz="4400" dirty="0">
              <a:solidFill>
                <a:srgbClr val="FFFF79"/>
              </a:solidFill>
            </a:endParaRPr>
          </a:p>
        </p:txBody>
      </p:sp>
      <p:sp>
        <p:nvSpPr>
          <p:cNvPr id="13" name="Isosceles Triangle 12"/>
          <p:cNvSpPr/>
          <p:nvPr/>
        </p:nvSpPr>
        <p:spPr>
          <a:xfrm>
            <a:off x="7086600" y="46482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Isosceles Triangle 15"/>
          <p:cNvSpPr/>
          <p:nvPr/>
        </p:nvSpPr>
        <p:spPr>
          <a:xfrm>
            <a:off x="1447800" y="46482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ular Callout 16"/>
          <p:cNvSpPr/>
          <p:nvPr/>
        </p:nvSpPr>
        <p:spPr>
          <a:xfrm>
            <a:off x="1905000" y="1905000"/>
            <a:ext cx="2362200" cy="1143000"/>
          </a:xfrm>
          <a:prstGeom prst="wedgeRectCallout">
            <a:avLst>
              <a:gd name="adj1" fmla="val -55339"/>
              <a:gd name="adj2" fmla="val 1840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000" dirty="0" smtClean="0"/>
              <a:t>Să descarc noul joc și să mă joc 3 ore</a:t>
            </a:r>
          </a:p>
        </p:txBody>
      </p:sp>
      <p:sp>
        <p:nvSpPr>
          <p:cNvPr id="18" name="Rectangular Callout 17"/>
          <p:cNvSpPr/>
          <p:nvPr/>
        </p:nvSpPr>
        <p:spPr>
          <a:xfrm>
            <a:off x="5867400" y="2362200"/>
            <a:ext cx="2362200" cy="1143000"/>
          </a:xfrm>
          <a:prstGeom prst="wedgeRectCallout">
            <a:avLst>
              <a:gd name="adj1" fmla="val 14308"/>
              <a:gd name="adj2" fmla="val 1412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smtClean="0">
                <a:solidFill>
                  <a:schemeClr val="bg1"/>
                </a:solidFill>
              </a:rPr>
              <a:t>Să mă uit la un curs de programare care mă ajută.</a:t>
            </a:r>
            <a:endParaRPr lang="en-GB" dirty="0">
              <a:solidFill>
                <a:schemeClr val="bg1"/>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rot="5400000" flipH="1" flipV="1">
            <a:off x="1600994" y="3504406"/>
            <a:ext cx="5791200" cy="1588"/>
          </a:xfrm>
          <a:prstGeom prst="straightConnector1">
            <a:avLst/>
          </a:prstGeom>
          <a:ln w="69850">
            <a:gradFill>
              <a:gsLst>
                <a:gs pos="0">
                  <a:srgbClr val="00B050"/>
                </a:gs>
                <a:gs pos="92000">
                  <a:srgbClr val="FF0000"/>
                </a:gs>
              </a:gsLst>
              <a:lin ang="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143000" y="3581400"/>
            <a:ext cx="7010400" cy="1588"/>
          </a:xfrm>
          <a:prstGeom prst="straightConnector1">
            <a:avLst/>
          </a:prstGeom>
          <a:ln w="69850">
            <a:gradFill>
              <a:gsLst>
                <a:gs pos="0">
                  <a:srgbClr val="00B050"/>
                </a:gs>
                <a:gs pos="87000">
                  <a:srgbClr val="FF0000"/>
                </a:gs>
              </a:gsLst>
              <a:lin ang="1800000" scaled="0"/>
            </a:gra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18692" y="3886200"/>
            <a:ext cx="1825308" cy="523220"/>
          </a:xfrm>
          <a:prstGeom prst="rect">
            <a:avLst/>
          </a:prstGeom>
          <a:noFill/>
        </p:spPr>
        <p:txBody>
          <a:bodyPr wrap="none" rtlCol="0">
            <a:spAutoFit/>
          </a:bodyPr>
          <a:lstStyle/>
          <a:p>
            <a:r>
              <a:rPr lang="ro-RO" sz="2800" dirty="0" smtClean="0">
                <a:solidFill>
                  <a:schemeClr val="bg1"/>
                </a:solidFill>
              </a:rPr>
              <a:t>Importanță</a:t>
            </a:r>
            <a:endParaRPr lang="en-GB" sz="2800" dirty="0">
              <a:solidFill>
                <a:schemeClr val="bg1"/>
              </a:solidFill>
            </a:endParaRPr>
          </a:p>
        </p:txBody>
      </p:sp>
      <p:sp>
        <p:nvSpPr>
          <p:cNvPr id="26" name="TextBox 25"/>
          <p:cNvSpPr txBox="1"/>
          <p:nvPr/>
        </p:nvSpPr>
        <p:spPr>
          <a:xfrm>
            <a:off x="4572000" y="152400"/>
            <a:ext cx="1352101" cy="523220"/>
          </a:xfrm>
          <a:prstGeom prst="rect">
            <a:avLst/>
          </a:prstGeom>
          <a:noFill/>
        </p:spPr>
        <p:txBody>
          <a:bodyPr wrap="none" rtlCol="0">
            <a:spAutoFit/>
          </a:bodyPr>
          <a:lstStyle/>
          <a:p>
            <a:r>
              <a:rPr lang="ro-RO" sz="2800" dirty="0" smtClean="0">
                <a:solidFill>
                  <a:schemeClr val="bg1"/>
                </a:solidFill>
              </a:rPr>
              <a:t>Urgență</a:t>
            </a:r>
            <a:endParaRPr lang="en-GB" sz="2800" dirty="0">
              <a:solidFill>
                <a:schemeClr val="bg1"/>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rot="5400000" flipH="1" flipV="1">
            <a:off x="1600994" y="3504406"/>
            <a:ext cx="5791200" cy="1588"/>
          </a:xfrm>
          <a:prstGeom prst="straightConnector1">
            <a:avLst/>
          </a:prstGeom>
          <a:ln w="69850">
            <a:gradFill>
              <a:gsLst>
                <a:gs pos="0">
                  <a:srgbClr val="00B050"/>
                </a:gs>
                <a:gs pos="92000">
                  <a:srgbClr val="FF0000"/>
                </a:gs>
              </a:gsLst>
              <a:lin ang="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143000" y="3581400"/>
            <a:ext cx="7010400" cy="1588"/>
          </a:xfrm>
          <a:prstGeom prst="straightConnector1">
            <a:avLst/>
          </a:prstGeom>
          <a:ln w="69850">
            <a:gradFill>
              <a:gsLst>
                <a:gs pos="0">
                  <a:srgbClr val="00B050"/>
                </a:gs>
                <a:gs pos="87000">
                  <a:srgbClr val="FF0000"/>
                </a:gs>
              </a:gsLst>
              <a:lin ang="1800000" scaled="0"/>
            </a:gradFill>
            <a:tailEnd type="arrow"/>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3657600" y="2743200"/>
            <a:ext cx="457200" cy="4572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p:cNvSpPr txBox="1"/>
          <p:nvPr/>
        </p:nvSpPr>
        <p:spPr>
          <a:xfrm>
            <a:off x="7318692" y="3886200"/>
            <a:ext cx="1825308" cy="523220"/>
          </a:xfrm>
          <a:prstGeom prst="rect">
            <a:avLst/>
          </a:prstGeom>
          <a:noFill/>
        </p:spPr>
        <p:txBody>
          <a:bodyPr wrap="none" rtlCol="0">
            <a:spAutoFit/>
          </a:bodyPr>
          <a:lstStyle/>
          <a:p>
            <a:r>
              <a:rPr lang="ro-RO" sz="2800" dirty="0" smtClean="0">
                <a:solidFill>
                  <a:schemeClr val="bg1"/>
                </a:solidFill>
              </a:rPr>
              <a:t>Importanță</a:t>
            </a:r>
            <a:endParaRPr lang="en-GB" sz="2800" dirty="0">
              <a:solidFill>
                <a:schemeClr val="bg1"/>
              </a:solidFill>
            </a:endParaRPr>
          </a:p>
        </p:txBody>
      </p:sp>
      <p:sp>
        <p:nvSpPr>
          <p:cNvPr id="26" name="TextBox 25"/>
          <p:cNvSpPr txBox="1"/>
          <p:nvPr/>
        </p:nvSpPr>
        <p:spPr>
          <a:xfrm>
            <a:off x="4572000" y="152400"/>
            <a:ext cx="1352101" cy="523220"/>
          </a:xfrm>
          <a:prstGeom prst="rect">
            <a:avLst/>
          </a:prstGeom>
          <a:noFill/>
        </p:spPr>
        <p:txBody>
          <a:bodyPr wrap="none" rtlCol="0">
            <a:spAutoFit/>
          </a:bodyPr>
          <a:lstStyle/>
          <a:p>
            <a:r>
              <a:rPr lang="ro-RO" sz="2800" dirty="0" smtClean="0">
                <a:solidFill>
                  <a:schemeClr val="bg1"/>
                </a:solidFill>
              </a:rPr>
              <a:t>Urgență</a:t>
            </a:r>
            <a:endParaRPr lang="en-GB" sz="2800" dirty="0">
              <a:solidFill>
                <a:schemeClr val="bg1"/>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rot="5400000" flipH="1" flipV="1">
            <a:off x="1600994" y="3504406"/>
            <a:ext cx="5791200" cy="1588"/>
          </a:xfrm>
          <a:prstGeom prst="straightConnector1">
            <a:avLst/>
          </a:prstGeom>
          <a:ln w="69850">
            <a:gradFill>
              <a:gsLst>
                <a:gs pos="0">
                  <a:srgbClr val="00B050"/>
                </a:gs>
                <a:gs pos="92000">
                  <a:srgbClr val="FF0000"/>
                </a:gs>
              </a:gsLst>
              <a:lin ang="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143000" y="3581400"/>
            <a:ext cx="7010400" cy="1588"/>
          </a:xfrm>
          <a:prstGeom prst="straightConnector1">
            <a:avLst/>
          </a:prstGeom>
          <a:ln w="69850">
            <a:gradFill>
              <a:gsLst>
                <a:gs pos="0">
                  <a:srgbClr val="00B050"/>
                </a:gs>
                <a:gs pos="87000">
                  <a:srgbClr val="FF0000"/>
                </a:gs>
              </a:gsLst>
              <a:lin ang="1800000" scaled="0"/>
            </a:gradFill>
            <a:tailEnd type="arrow"/>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3657600" y="2743200"/>
            <a:ext cx="457200" cy="4572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6172200" y="4876800"/>
            <a:ext cx="914400" cy="914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p:cNvSpPr txBox="1"/>
          <p:nvPr/>
        </p:nvSpPr>
        <p:spPr>
          <a:xfrm>
            <a:off x="7318692" y="3886200"/>
            <a:ext cx="1825308" cy="523220"/>
          </a:xfrm>
          <a:prstGeom prst="rect">
            <a:avLst/>
          </a:prstGeom>
          <a:noFill/>
        </p:spPr>
        <p:txBody>
          <a:bodyPr wrap="none" rtlCol="0">
            <a:spAutoFit/>
          </a:bodyPr>
          <a:lstStyle/>
          <a:p>
            <a:r>
              <a:rPr lang="ro-RO" sz="2800" dirty="0" smtClean="0">
                <a:solidFill>
                  <a:schemeClr val="bg1"/>
                </a:solidFill>
              </a:rPr>
              <a:t>Importanță</a:t>
            </a:r>
            <a:endParaRPr lang="en-GB" sz="2800" dirty="0">
              <a:solidFill>
                <a:schemeClr val="bg1"/>
              </a:solidFill>
            </a:endParaRPr>
          </a:p>
        </p:txBody>
      </p:sp>
      <p:sp>
        <p:nvSpPr>
          <p:cNvPr id="26" name="TextBox 25"/>
          <p:cNvSpPr txBox="1"/>
          <p:nvPr/>
        </p:nvSpPr>
        <p:spPr>
          <a:xfrm>
            <a:off x="4572000" y="152400"/>
            <a:ext cx="1352101" cy="523220"/>
          </a:xfrm>
          <a:prstGeom prst="rect">
            <a:avLst/>
          </a:prstGeom>
          <a:noFill/>
        </p:spPr>
        <p:txBody>
          <a:bodyPr wrap="none" rtlCol="0">
            <a:spAutoFit/>
          </a:bodyPr>
          <a:lstStyle/>
          <a:p>
            <a:r>
              <a:rPr lang="ro-RO" sz="2800" dirty="0" smtClean="0">
                <a:solidFill>
                  <a:schemeClr val="bg1"/>
                </a:solidFill>
              </a:rPr>
              <a:t>Urgență</a:t>
            </a:r>
            <a:endParaRPr lang="en-GB" sz="2800"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362200"/>
            <a:ext cx="9144000" cy="1569660"/>
          </a:xfrm>
          <a:prstGeom prst="rect">
            <a:avLst/>
          </a:prstGeom>
          <a:noFill/>
        </p:spPr>
        <p:txBody>
          <a:bodyPr wrap="square" rtlCol="0">
            <a:spAutoFit/>
          </a:bodyPr>
          <a:lstStyle/>
          <a:p>
            <a:pPr algn="ctr"/>
            <a:r>
              <a:rPr lang="ro-RO" sz="4800" dirty="0" smtClean="0">
                <a:solidFill>
                  <a:schemeClr val="bg1">
                    <a:lumMod val="95000"/>
                  </a:schemeClr>
                </a:solidFill>
              </a:rPr>
              <a:t>Vă rog să a</a:t>
            </a:r>
            <a:r>
              <a:rPr lang="en-US" sz="4800" dirty="0" err="1" smtClean="0">
                <a:solidFill>
                  <a:schemeClr val="bg1">
                    <a:lumMod val="95000"/>
                  </a:schemeClr>
                </a:solidFill>
              </a:rPr>
              <a:t>ve</a:t>
            </a:r>
            <a:r>
              <a:rPr lang="ro-RO" sz="4800" dirty="0" smtClean="0">
                <a:solidFill>
                  <a:schemeClr val="bg1">
                    <a:lumMod val="95000"/>
                  </a:schemeClr>
                </a:solidFill>
              </a:rPr>
              <a:t>ți curajul ca să mă întrebați personal !</a:t>
            </a:r>
            <a:endParaRPr lang="en-GB" sz="48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rot="5400000" flipH="1" flipV="1">
            <a:off x="1600994" y="3504406"/>
            <a:ext cx="5791200" cy="1588"/>
          </a:xfrm>
          <a:prstGeom prst="straightConnector1">
            <a:avLst/>
          </a:prstGeom>
          <a:ln w="69850">
            <a:gradFill>
              <a:gsLst>
                <a:gs pos="0">
                  <a:srgbClr val="00B050"/>
                </a:gs>
                <a:gs pos="92000">
                  <a:srgbClr val="FF0000"/>
                </a:gs>
              </a:gsLst>
              <a:lin ang="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143000" y="3581400"/>
            <a:ext cx="7010400" cy="1588"/>
          </a:xfrm>
          <a:prstGeom prst="straightConnector1">
            <a:avLst/>
          </a:prstGeom>
          <a:ln w="69850">
            <a:gradFill>
              <a:gsLst>
                <a:gs pos="0">
                  <a:srgbClr val="00B050"/>
                </a:gs>
                <a:gs pos="87000">
                  <a:srgbClr val="FF0000"/>
                </a:gs>
              </a:gsLst>
              <a:lin ang="1800000" scaled="0"/>
            </a:gradFill>
            <a:tailEnd type="arrow"/>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800600" y="2514600"/>
            <a:ext cx="685800" cy="685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3657600" y="2743200"/>
            <a:ext cx="457200" cy="4572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2590800" y="3962400"/>
            <a:ext cx="1447800" cy="13716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4800600" y="3810000"/>
            <a:ext cx="457200" cy="4572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4953000" y="4724400"/>
            <a:ext cx="533400" cy="533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6248400" y="3962400"/>
            <a:ext cx="381000" cy="381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6172200" y="4876800"/>
            <a:ext cx="914400" cy="914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1371600" y="2286000"/>
            <a:ext cx="762000" cy="762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3581400" y="914400"/>
            <a:ext cx="381000" cy="381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2895600" y="1752600"/>
            <a:ext cx="609600" cy="6096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p:cNvSpPr txBox="1"/>
          <p:nvPr/>
        </p:nvSpPr>
        <p:spPr>
          <a:xfrm>
            <a:off x="7318692" y="3886200"/>
            <a:ext cx="1825308" cy="523220"/>
          </a:xfrm>
          <a:prstGeom prst="rect">
            <a:avLst/>
          </a:prstGeom>
          <a:noFill/>
        </p:spPr>
        <p:txBody>
          <a:bodyPr wrap="none" rtlCol="0">
            <a:spAutoFit/>
          </a:bodyPr>
          <a:lstStyle/>
          <a:p>
            <a:r>
              <a:rPr lang="ro-RO" sz="2800" dirty="0" smtClean="0">
                <a:solidFill>
                  <a:schemeClr val="bg1"/>
                </a:solidFill>
              </a:rPr>
              <a:t>Importanță</a:t>
            </a:r>
            <a:endParaRPr lang="en-GB" sz="2800" dirty="0">
              <a:solidFill>
                <a:schemeClr val="bg1"/>
              </a:solidFill>
            </a:endParaRPr>
          </a:p>
        </p:txBody>
      </p:sp>
      <p:sp>
        <p:nvSpPr>
          <p:cNvPr id="26" name="TextBox 25"/>
          <p:cNvSpPr txBox="1"/>
          <p:nvPr/>
        </p:nvSpPr>
        <p:spPr>
          <a:xfrm>
            <a:off x="4572000" y="152400"/>
            <a:ext cx="1352101" cy="523220"/>
          </a:xfrm>
          <a:prstGeom prst="rect">
            <a:avLst/>
          </a:prstGeom>
          <a:noFill/>
        </p:spPr>
        <p:txBody>
          <a:bodyPr wrap="none" rtlCol="0">
            <a:spAutoFit/>
          </a:bodyPr>
          <a:lstStyle/>
          <a:p>
            <a:r>
              <a:rPr lang="ro-RO" sz="2800" dirty="0" smtClean="0">
                <a:solidFill>
                  <a:schemeClr val="bg1"/>
                </a:solidFill>
              </a:rPr>
              <a:t>Urgență</a:t>
            </a:r>
            <a:endParaRPr lang="en-GB" sz="2800" dirty="0">
              <a:solidFill>
                <a:schemeClr val="bg1"/>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12" name="TextBox 11"/>
          <p:cNvSpPr txBox="1"/>
          <p:nvPr/>
        </p:nvSpPr>
        <p:spPr>
          <a:xfrm>
            <a:off x="7318692" y="3886200"/>
            <a:ext cx="1825308" cy="523220"/>
          </a:xfrm>
          <a:prstGeom prst="rect">
            <a:avLst/>
          </a:prstGeom>
          <a:noFill/>
        </p:spPr>
        <p:txBody>
          <a:bodyPr wrap="none" rtlCol="0">
            <a:spAutoFit/>
          </a:bodyPr>
          <a:lstStyle/>
          <a:p>
            <a:r>
              <a:rPr lang="ro-RO" sz="2800" dirty="0" smtClean="0">
                <a:solidFill>
                  <a:schemeClr val="bg1"/>
                </a:solidFill>
              </a:rPr>
              <a:t>Importanță</a:t>
            </a:r>
            <a:endParaRPr lang="en-GB" sz="2800" dirty="0">
              <a:solidFill>
                <a:schemeClr val="bg1"/>
              </a:solidFill>
            </a:endParaRPr>
          </a:p>
        </p:txBody>
      </p:sp>
      <p:sp>
        <p:nvSpPr>
          <p:cNvPr id="13" name="TextBox 12"/>
          <p:cNvSpPr txBox="1"/>
          <p:nvPr/>
        </p:nvSpPr>
        <p:spPr>
          <a:xfrm>
            <a:off x="4572000" y="152400"/>
            <a:ext cx="1352101" cy="523220"/>
          </a:xfrm>
          <a:prstGeom prst="rect">
            <a:avLst/>
          </a:prstGeom>
          <a:noFill/>
        </p:spPr>
        <p:txBody>
          <a:bodyPr wrap="none" rtlCol="0">
            <a:spAutoFit/>
          </a:bodyPr>
          <a:lstStyle/>
          <a:p>
            <a:r>
              <a:rPr lang="ro-RO" sz="2800" dirty="0" smtClean="0">
                <a:solidFill>
                  <a:schemeClr val="bg1"/>
                </a:solidFill>
              </a:rPr>
              <a:t>Urgență</a:t>
            </a:r>
            <a:endParaRPr lang="en-GB" sz="2800" dirty="0">
              <a:solidFill>
                <a:schemeClr val="bg1"/>
              </a:solidFill>
            </a:endParaRPr>
          </a:p>
        </p:txBody>
      </p:sp>
      <p:cxnSp>
        <p:nvCxnSpPr>
          <p:cNvPr id="28" name="Straight Arrow Connector 27"/>
          <p:cNvCxnSpPr/>
          <p:nvPr/>
        </p:nvCxnSpPr>
        <p:spPr>
          <a:xfrm>
            <a:off x="1143000" y="3581400"/>
            <a:ext cx="7010400" cy="1588"/>
          </a:xfrm>
          <a:prstGeom prst="straightConnector1">
            <a:avLst/>
          </a:prstGeom>
          <a:ln w="69850">
            <a:gradFill>
              <a:gsLst>
                <a:gs pos="0">
                  <a:srgbClr val="00B050"/>
                </a:gs>
                <a:gs pos="87000">
                  <a:srgbClr val="FF0000"/>
                </a:gs>
              </a:gsLst>
              <a:lin ang="1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flipH="1" flipV="1">
            <a:off x="1600994" y="3504406"/>
            <a:ext cx="5791200" cy="1588"/>
          </a:xfrm>
          <a:prstGeom prst="straightConnector1">
            <a:avLst/>
          </a:prstGeom>
          <a:ln w="69850">
            <a:gradFill>
              <a:gsLst>
                <a:gs pos="0">
                  <a:srgbClr val="00B050"/>
                </a:gs>
                <a:gs pos="92000">
                  <a:srgbClr val="FF0000"/>
                </a:gs>
              </a:gsLst>
              <a:lin ang="0" scaled="0"/>
            </a:gradFill>
            <a:tailEnd type="arrow"/>
          </a:ln>
        </p:spPr>
        <p:style>
          <a:lnRef idx="1">
            <a:schemeClr val="accent1"/>
          </a:lnRef>
          <a:fillRef idx="0">
            <a:schemeClr val="accent1"/>
          </a:fillRef>
          <a:effectRef idx="0">
            <a:schemeClr val="accent1"/>
          </a:effectRef>
          <a:fontRef idx="minor">
            <a:schemeClr val="tx1"/>
          </a:fontRef>
        </p:style>
      </p:cxnSp>
      <p:pic>
        <p:nvPicPr>
          <p:cNvPr id="1027" name="Picture 3" descr="C:\Users\Dani\Desktop\Bacau\backGrounds\Forest Fire.png"/>
          <p:cNvPicPr>
            <a:picLocks noChangeAspect="1" noChangeArrowheads="1"/>
          </p:cNvPicPr>
          <p:nvPr/>
        </p:nvPicPr>
        <p:blipFill>
          <a:blip r:embed="rId2" cstate="print"/>
          <a:srcRect/>
          <a:stretch>
            <a:fillRect/>
          </a:stretch>
        </p:blipFill>
        <p:spPr bwMode="auto">
          <a:xfrm>
            <a:off x="4800600" y="990600"/>
            <a:ext cx="2438400" cy="24384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12" name="TextBox 11"/>
          <p:cNvSpPr txBox="1"/>
          <p:nvPr/>
        </p:nvSpPr>
        <p:spPr>
          <a:xfrm>
            <a:off x="7318692" y="3886200"/>
            <a:ext cx="1825308" cy="523220"/>
          </a:xfrm>
          <a:prstGeom prst="rect">
            <a:avLst/>
          </a:prstGeom>
          <a:noFill/>
        </p:spPr>
        <p:txBody>
          <a:bodyPr wrap="none" rtlCol="0">
            <a:spAutoFit/>
          </a:bodyPr>
          <a:lstStyle/>
          <a:p>
            <a:r>
              <a:rPr lang="ro-RO" sz="2800" dirty="0" smtClean="0">
                <a:solidFill>
                  <a:schemeClr val="bg1"/>
                </a:solidFill>
              </a:rPr>
              <a:t>Importanță</a:t>
            </a:r>
            <a:endParaRPr lang="en-GB" sz="2800" dirty="0">
              <a:solidFill>
                <a:schemeClr val="bg1"/>
              </a:solidFill>
            </a:endParaRPr>
          </a:p>
        </p:txBody>
      </p:sp>
      <p:sp>
        <p:nvSpPr>
          <p:cNvPr id="13" name="TextBox 12"/>
          <p:cNvSpPr txBox="1"/>
          <p:nvPr/>
        </p:nvSpPr>
        <p:spPr>
          <a:xfrm>
            <a:off x="4572000" y="152400"/>
            <a:ext cx="1352101" cy="523220"/>
          </a:xfrm>
          <a:prstGeom prst="rect">
            <a:avLst/>
          </a:prstGeom>
          <a:noFill/>
        </p:spPr>
        <p:txBody>
          <a:bodyPr wrap="none" rtlCol="0">
            <a:spAutoFit/>
          </a:bodyPr>
          <a:lstStyle/>
          <a:p>
            <a:r>
              <a:rPr lang="ro-RO" sz="2800" dirty="0" smtClean="0">
                <a:solidFill>
                  <a:schemeClr val="bg1"/>
                </a:solidFill>
              </a:rPr>
              <a:t>Urgență</a:t>
            </a:r>
            <a:endParaRPr lang="en-GB" sz="2800" dirty="0">
              <a:solidFill>
                <a:schemeClr val="bg1"/>
              </a:solidFill>
            </a:endParaRPr>
          </a:p>
        </p:txBody>
      </p:sp>
      <p:cxnSp>
        <p:nvCxnSpPr>
          <p:cNvPr id="28" name="Straight Arrow Connector 27"/>
          <p:cNvCxnSpPr/>
          <p:nvPr/>
        </p:nvCxnSpPr>
        <p:spPr>
          <a:xfrm>
            <a:off x="1143000" y="3581400"/>
            <a:ext cx="7010400" cy="1588"/>
          </a:xfrm>
          <a:prstGeom prst="straightConnector1">
            <a:avLst/>
          </a:prstGeom>
          <a:ln w="69850">
            <a:gradFill>
              <a:gsLst>
                <a:gs pos="0">
                  <a:srgbClr val="00B050"/>
                </a:gs>
                <a:gs pos="87000">
                  <a:srgbClr val="FF0000"/>
                </a:gs>
              </a:gsLst>
              <a:lin ang="1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flipH="1" flipV="1">
            <a:off x="1600994" y="3504406"/>
            <a:ext cx="5791200" cy="1588"/>
          </a:xfrm>
          <a:prstGeom prst="straightConnector1">
            <a:avLst/>
          </a:prstGeom>
          <a:ln w="69850">
            <a:gradFill>
              <a:gsLst>
                <a:gs pos="0">
                  <a:srgbClr val="00B050"/>
                </a:gs>
                <a:gs pos="92000">
                  <a:srgbClr val="FF0000"/>
                </a:gs>
              </a:gsLst>
              <a:lin ang="0" scaled="0"/>
            </a:gradFill>
            <a:tailEnd type="arrow"/>
          </a:ln>
        </p:spPr>
        <p:style>
          <a:lnRef idx="1">
            <a:schemeClr val="accent1"/>
          </a:lnRef>
          <a:fillRef idx="0">
            <a:schemeClr val="accent1"/>
          </a:fillRef>
          <a:effectRef idx="0">
            <a:schemeClr val="accent1"/>
          </a:effectRef>
          <a:fontRef idx="minor">
            <a:schemeClr val="tx1"/>
          </a:fontRef>
        </p:style>
      </p:cxnSp>
      <p:pic>
        <p:nvPicPr>
          <p:cNvPr id="1026" name="Picture 2" descr="C:\Users\Dani\Desktop\Bacau\backGrounds\Pacman.png"/>
          <p:cNvPicPr>
            <a:picLocks noChangeAspect="1" noChangeArrowheads="1"/>
          </p:cNvPicPr>
          <p:nvPr/>
        </p:nvPicPr>
        <p:blipFill>
          <a:blip r:embed="rId2" cstate="print"/>
          <a:srcRect/>
          <a:stretch>
            <a:fillRect/>
          </a:stretch>
        </p:blipFill>
        <p:spPr bwMode="auto">
          <a:xfrm>
            <a:off x="1524000" y="3886200"/>
            <a:ext cx="2438400" cy="2438400"/>
          </a:xfrm>
          <a:prstGeom prst="rect">
            <a:avLst/>
          </a:prstGeom>
          <a:noFill/>
          <a:effectLst>
            <a:outerShdw blurRad="50800" dist="38100" dir="2700000" algn="tl" rotWithShape="0">
              <a:prstClr val="black"/>
            </a:outerShdw>
          </a:effectLst>
        </p:spPr>
      </p:pic>
      <p:pic>
        <p:nvPicPr>
          <p:cNvPr id="1027" name="Picture 3" descr="C:\Users\Dani\Desktop\Bacau\backGrounds\Forest Fire.png"/>
          <p:cNvPicPr>
            <a:picLocks noChangeAspect="1" noChangeArrowheads="1"/>
          </p:cNvPicPr>
          <p:nvPr/>
        </p:nvPicPr>
        <p:blipFill>
          <a:blip r:embed="rId3" cstate="print"/>
          <a:srcRect/>
          <a:stretch>
            <a:fillRect/>
          </a:stretch>
        </p:blipFill>
        <p:spPr bwMode="auto">
          <a:xfrm>
            <a:off x="4800600" y="990600"/>
            <a:ext cx="2438400" cy="2438400"/>
          </a:xfrm>
          <a:prstGeom prst="rect">
            <a:avLst/>
          </a:prstGeom>
          <a:noFill/>
          <a:effectLst>
            <a:outerShdw blurRad="50800" dist="38100" dir="2700000" algn="tl" rotWithShape="0">
              <a:prstClr val="black"/>
            </a:outerShdw>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12" name="TextBox 11"/>
          <p:cNvSpPr txBox="1"/>
          <p:nvPr/>
        </p:nvSpPr>
        <p:spPr>
          <a:xfrm>
            <a:off x="7318692" y="3886200"/>
            <a:ext cx="1825308" cy="523220"/>
          </a:xfrm>
          <a:prstGeom prst="rect">
            <a:avLst/>
          </a:prstGeom>
          <a:noFill/>
        </p:spPr>
        <p:txBody>
          <a:bodyPr wrap="none" rtlCol="0">
            <a:spAutoFit/>
          </a:bodyPr>
          <a:lstStyle/>
          <a:p>
            <a:r>
              <a:rPr lang="ro-RO" sz="2800" dirty="0" smtClean="0">
                <a:solidFill>
                  <a:schemeClr val="bg1"/>
                </a:solidFill>
              </a:rPr>
              <a:t>Importanță</a:t>
            </a:r>
            <a:endParaRPr lang="en-GB" sz="2800" dirty="0">
              <a:solidFill>
                <a:schemeClr val="bg1"/>
              </a:solidFill>
            </a:endParaRPr>
          </a:p>
        </p:txBody>
      </p:sp>
      <p:sp>
        <p:nvSpPr>
          <p:cNvPr id="13" name="TextBox 12"/>
          <p:cNvSpPr txBox="1"/>
          <p:nvPr/>
        </p:nvSpPr>
        <p:spPr>
          <a:xfrm>
            <a:off x="4572000" y="152400"/>
            <a:ext cx="1352101" cy="523220"/>
          </a:xfrm>
          <a:prstGeom prst="rect">
            <a:avLst/>
          </a:prstGeom>
          <a:noFill/>
        </p:spPr>
        <p:txBody>
          <a:bodyPr wrap="none" rtlCol="0">
            <a:spAutoFit/>
          </a:bodyPr>
          <a:lstStyle/>
          <a:p>
            <a:r>
              <a:rPr lang="ro-RO" sz="2800" dirty="0" smtClean="0">
                <a:solidFill>
                  <a:schemeClr val="bg1"/>
                </a:solidFill>
              </a:rPr>
              <a:t>Urgență</a:t>
            </a:r>
            <a:endParaRPr lang="en-GB" sz="2800" dirty="0">
              <a:solidFill>
                <a:schemeClr val="bg1"/>
              </a:solidFill>
            </a:endParaRPr>
          </a:p>
        </p:txBody>
      </p:sp>
      <p:cxnSp>
        <p:nvCxnSpPr>
          <p:cNvPr id="28" name="Straight Arrow Connector 27"/>
          <p:cNvCxnSpPr/>
          <p:nvPr/>
        </p:nvCxnSpPr>
        <p:spPr>
          <a:xfrm>
            <a:off x="1143000" y="3581400"/>
            <a:ext cx="7010400" cy="1588"/>
          </a:xfrm>
          <a:prstGeom prst="straightConnector1">
            <a:avLst/>
          </a:prstGeom>
          <a:ln w="69850">
            <a:gradFill>
              <a:gsLst>
                <a:gs pos="0">
                  <a:srgbClr val="00B050"/>
                </a:gs>
                <a:gs pos="87000">
                  <a:srgbClr val="FF0000"/>
                </a:gs>
              </a:gsLst>
              <a:lin ang="1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flipH="1" flipV="1">
            <a:off x="1600994" y="3504406"/>
            <a:ext cx="5791200" cy="1588"/>
          </a:xfrm>
          <a:prstGeom prst="straightConnector1">
            <a:avLst/>
          </a:prstGeom>
          <a:ln w="69850">
            <a:gradFill>
              <a:gsLst>
                <a:gs pos="0">
                  <a:srgbClr val="00B050"/>
                </a:gs>
                <a:gs pos="92000">
                  <a:srgbClr val="FF0000"/>
                </a:gs>
              </a:gsLst>
              <a:lin ang="0" scaled="0"/>
            </a:gradFill>
            <a:tailEnd type="arrow"/>
          </a:ln>
        </p:spPr>
        <p:style>
          <a:lnRef idx="1">
            <a:schemeClr val="accent1"/>
          </a:lnRef>
          <a:fillRef idx="0">
            <a:schemeClr val="accent1"/>
          </a:fillRef>
          <a:effectRef idx="0">
            <a:schemeClr val="accent1"/>
          </a:effectRef>
          <a:fontRef idx="minor">
            <a:schemeClr val="tx1"/>
          </a:fontRef>
        </p:style>
      </p:cxnSp>
      <p:pic>
        <p:nvPicPr>
          <p:cNvPr id="1026" name="Picture 2" descr="C:\Users\Dani\Desktop\Bacau\backGrounds\Pacman.png"/>
          <p:cNvPicPr>
            <a:picLocks noChangeAspect="1" noChangeArrowheads="1"/>
          </p:cNvPicPr>
          <p:nvPr/>
        </p:nvPicPr>
        <p:blipFill>
          <a:blip r:embed="rId2" cstate="print"/>
          <a:srcRect/>
          <a:stretch>
            <a:fillRect/>
          </a:stretch>
        </p:blipFill>
        <p:spPr bwMode="auto">
          <a:xfrm>
            <a:off x="1524000" y="3886200"/>
            <a:ext cx="2438400" cy="2438400"/>
          </a:xfrm>
          <a:prstGeom prst="rect">
            <a:avLst/>
          </a:prstGeom>
          <a:noFill/>
          <a:effectLst>
            <a:outerShdw blurRad="50800" dist="38100" dir="2700000" algn="tl" rotWithShape="0">
              <a:prstClr val="black"/>
            </a:outerShdw>
          </a:effectLst>
        </p:spPr>
      </p:pic>
      <p:pic>
        <p:nvPicPr>
          <p:cNvPr id="1027" name="Picture 3" descr="C:\Users\Dani\Desktop\Bacau\backGrounds\Forest Fire.png"/>
          <p:cNvPicPr>
            <a:picLocks noChangeAspect="1" noChangeArrowheads="1"/>
          </p:cNvPicPr>
          <p:nvPr/>
        </p:nvPicPr>
        <p:blipFill>
          <a:blip r:embed="rId3" cstate="print"/>
          <a:srcRect/>
          <a:stretch>
            <a:fillRect/>
          </a:stretch>
        </p:blipFill>
        <p:spPr bwMode="auto">
          <a:xfrm>
            <a:off x="4800600" y="990600"/>
            <a:ext cx="2438400" cy="2438400"/>
          </a:xfrm>
          <a:prstGeom prst="rect">
            <a:avLst/>
          </a:prstGeom>
          <a:noFill/>
          <a:effectLst>
            <a:outerShdw blurRad="50800" dist="38100" dir="2700000" algn="tl" rotWithShape="0">
              <a:prstClr val="black"/>
            </a:outerShdw>
          </a:effectLst>
        </p:spPr>
      </p:pic>
      <p:pic>
        <p:nvPicPr>
          <p:cNvPr id="1028" name="Picture 4" descr="C:\Users\Dani\Desktop\Bacau\backGrounds\Device-Bell.png"/>
          <p:cNvPicPr>
            <a:picLocks noChangeAspect="1" noChangeArrowheads="1"/>
          </p:cNvPicPr>
          <p:nvPr/>
        </p:nvPicPr>
        <p:blipFill>
          <a:blip r:embed="rId4" cstate="print"/>
          <a:srcRect/>
          <a:stretch>
            <a:fillRect/>
          </a:stretch>
        </p:blipFill>
        <p:spPr bwMode="auto">
          <a:xfrm>
            <a:off x="1447800" y="914400"/>
            <a:ext cx="2438400" cy="2438400"/>
          </a:xfrm>
          <a:prstGeom prst="rect">
            <a:avLst/>
          </a:prstGeom>
          <a:noFill/>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12" name="TextBox 11"/>
          <p:cNvSpPr txBox="1"/>
          <p:nvPr/>
        </p:nvSpPr>
        <p:spPr>
          <a:xfrm>
            <a:off x="7318692" y="3886200"/>
            <a:ext cx="1825308" cy="523220"/>
          </a:xfrm>
          <a:prstGeom prst="rect">
            <a:avLst/>
          </a:prstGeom>
          <a:noFill/>
        </p:spPr>
        <p:txBody>
          <a:bodyPr wrap="none" rtlCol="0">
            <a:spAutoFit/>
          </a:bodyPr>
          <a:lstStyle/>
          <a:p>
            <a:r>
              <a:rPr lang="ro-RO" sz="2800" dirty="0" smtClean="0">
                <a:solidFill>
                  <a:schemeClr val="bg1"/>
                </a:solidFill>
              </a:rPr>
              <a:t>Importanță</a:t>
            </a:r>
            <a:endParaRPr lang="en-GB" sz="2800" dirty="0">
              <a:solidFill>
                <a:schemeClr val="bg1"/>
              </a:solidFill>
            </a:endParaRPr>
          </a:p>
        </p:txBody>
      </p:sp>
      <p:sp>
        <p:nvSpPr>
          <p:cNvPr id="13" name="TextBox 12"/>
          <p:cNvSpPr txBox="1"/>
          <p:nvPr/>
        </p:nvSpPr>
        <p:spPr>
          <a:xfrm>
            <a:off x="4572000" y="152400"/>
            <a:ext cx="1352101" cy="523220"/>
          </a:xfrm>
          <a:prstGeom prst="rect">
            <a:avLst/>
          </a:prstGeom>
          <a:noFill/>
        </p:spPr>
        <p:txBody>
          <a:bodyPr wrap="none" rtlCol="0">
            <a:spAutoFit/>
          </a:bodyPr>
          <a:lstStyle/>
          <a:p>
            <a:r>
              <a:rPr lang="ro-RO" sz="2800" dirty="0" smtClean="0">
                <a:solidFill>
                  <a:schemeClr val="bg1"/>
                </a:solidFill>
              </a:rPr>
              <a:t>Urgență</a:t>
            </a:r>
            <a:endParaRPr lang="en-GB" sz="2800" dirty="0">
              <a:solidFill>
                <a:schemeClr val="bg1"/>
              </a:solidFill>
            </a:endParaRPr>
          </a:p>
        </p:txBody>
      </p:sp>
      <p:cxnSp>
        <p:nvCxnSpPr>
          <p:cNvPr id="28" name="Straight Arrow Connector 27"/>
          <p:cNvCxnSpPr/>
          <p:nvPr/>
        </p:nvCxnSpPr>
        <p:spPr>
          <a:xfrm>
            <a:off x="1143000" y="3581400"/>
            <a:ext cx="7010400" cy="1588"/>
          </a:xfrm>
          <a:prstGeom prst="straightConnector1">
            <a:avLst/>
          </a:prstGeom>
          <a:ln w="69850">
            <a:gradFill>
              <a:gsLst>
                <a:gs pos="0">
                  <a:srgbClr val="00B050"/>
                </a:gs>
                <a:gs pos="87000">
                  <a:srgbClr val="FF0000"/>
                </a:gs>
              </a:gsLst>
              <a:lin ang="1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flipH="1" flipV="1">
            <a:off x="1600994" y="3504406"/>
            <a:ext cx="5791200" cy="1588"/>
          </a:xfrm>
          <a:prstGeom prst="straightConnector1">
            <a:avLst/>
          </a:prstGeom>
          <a:ln w="69850">
            <a:gradFill>
              <a:gsLst>
                <a:gs pos="0">
                  <a:srgbClr val="00B050"/>
                </a:gs>
                <a:gs pos="92000">
                  <a:srgbClr val="FF0000"/>
                </a:gs>
              </a:gsLst>
              <a:lin ang="0" scaled="0"/>
            </a:gradFill>
            <a:tailEnd type="arrow"/>
          </a:ln>
        </p:spPr>
        <p:style>
          <a:lnRef idx="1">
            <a:schemeClr val="accent1"/>
          </a:lnRef>
          <a:fillRef idx="0">
            <a:schemeClr val="accent1"/>
          </a:fillRef>
          <a:effectRef idx="0">
            <a:schemeClr val="accent1"/>
          </a:effectRef>
          <a:fontRef idx="minor">
            <a:schemeClr val="tx1"/>
          </a:fontRef>
        </p:style>
      </p:cxnSp>
      <p:pic>
        <p:nvPicPr>
          <p:cNvPr id="1026" name="Picture 2" descr="C:\Users\Dani\Desktop\Bacau\backGrounds\Pacman.png"/>
          <p:cNvPicPr>
            <a:picLocks noChangeAspect="1" noChangeArrowheads="1"/>
          </p:cNvPicPr>
          <p:nvPr/>
        </p:nvPicPr>
        <p:blipFill>
          <a:blip r:embed="rId2" cstate="print"/>
          <a:srcRect/>
          <a:stretch>
            <a:fillRect/>
          </a:stretch>
        </p:blipFill>
        <p:spPr bwMode="auto">
          <a:xfrm>
            <a:off x="1524000" y="3886200"/>
            <a:ext cx="2438400" cy="2438400"/>
          </a:xfrm>
          <a:prstGeom prst="rect">
            <a:avLst/>
          </a:prstGeom>
          <a:noFill/>
          <a:effectLst>
            <a:outerShdw blurRad="50800" dist="38100" dir="2700000" algn="tl" rotWithShape="0">
              <a:prstClr val="black"/>
            </a:outerShdw>
          </a:effectLst>
        </p:spPr>
      </p:pic>
      <p:pic>
        <p:nvPicPr>
          <p:cNvPr id="1027" name="Picture 3" descr="C:\Users\Dani\Desktop\Bacau\backGrounds\Forest Fire.png"/>
          <p:cNvPicPr>
            <a:picLocks noChangeAspect="1" noChangeArrowheads="1"/>
          </p:cNvPicPr>
          <p:nvPr/>
        </p:nvPicPr>
        <p:blipFill>
          <a:blip r:embed="rId3" cstate="print"/>
          <a:srcRect/>
          <a:stretch>
            <a:fillRect/>
          </a:stretch>
        </p:blipFill>
        <p:spPr bwMode="auto">
          <a:xfrm>
            <a:off x="4800600" y="990600"/>
            <a:ext cx="2438400" cy="2438400"/>
          </a:xfrm>
          <a:prstGeom prst="rect">
            <a:avLst/>
          </a:prstGeom>
          <a:noFill/>
          <a:effectLst>
            <a:outerShdw blurRad="50800" dist="38100" dir="2700000" algn="tl" rotWithShape="0">
              <a:prstClr val="black"/>
            </a:outerShdw>
          </a:effectLst>
        </p:spPr>
      </p:pic>
      <p:pic>
        <p:nvPicPr>
          <p:cNvPr id="1028" name="Picture 4" descr="C:\Users\Dani\Desktop\Bacau\backGrounds\Device-Bell.png"/>
          <p:cNvPicPr>
            <a:picLocks noChangeAspect="1" noChangeArrowheads="1"/>
          </p:cNvPicPr>
          <p:nvPr/>
        </p:nvPicPr>
        <p:blipFill>
          <a:blip r:embed="rId4" cstate="print"/>
          <a:srcRect/>
          <a:stretch>
            <a:fillRect/>
          </a:stretch>
        </p:blipFill>
        <p:spPr bwMode="auto">
          <a:xfrm>
            <a:off x="1447800" y="914400"/>
            <a:ext cx="2438400" cy="2438400"/>
          </a:xfrm>
          <a:prstGeom prst="rect">
            <a:avLst/>
          </a:prstGeom>
          <a:noFill/>
          <a:effectLst>
            <a:outerShdw blurRad="50800" dist="38100" dir="2700000" algn="tl" rotWithShape="0">
              <a:prstClr val="black">
                <a:alpha val="40000"/>
              </a:prstClr>
            </a:outerShdw>
          </a:effectLst>
        </p:spPr>
      </p:pic>
      <p:pic>
        <p:nvPicPr>
          <p:cNvPr id="1029" name="Picture 5" descr="C:\Users\Dani\Desktop\Bacau\backGrounds\Brick.png"/>
          <p:cNvPicPr>
            <a:picLocks noChangeAspect="1" noChangeArrowheads="1"/>
          </p:cNvPicPr>
          <p:nvPr/>
        </p:nvPicPr>
        <p:blipFill>
          <a:blip r:embed="rId5" cstate="print"/>
          <a:srcRect/>
          <a:stretch>
            <a:fillRect/>
          </a:stretch>
        </p:blipFill>
        <p:spPr bwMode="auto">
          <a:xfrm>
            <a:off x="4953000" y="3733800"/>
            <a:ext cx="2438400" cy="2438400"/>
          </a:xfrm>
          <a:prstGeom prst="rect">
            <a:avLst/>
          </a:prstGeom>
          <a:noFill/>
          <a:effectLst>
            <a:outerShdw blurRad="50800" dist="38100" dir="2700000" algn="tl" rotWithShape="0">
              <a:prstClr val="black">
                <a:alpha val="41000"/>
              </a:prstClr>
            </a:outerShdw>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12" name="TextBox 11"/>
          <p:cNvSpPr txBox="1"/>
          <p:nvPr/>
        </p:nvSpPr>
        <p:spPr>
          <a:xfrm>
            <a:off x="7318692" y="3886200"/>
            <a:ext cx="1825308" cy="523220"/>
          </a:xfrm>
          <a:prstGeom prst="rect">
            <a:avLst/>
          </a:prstGeom>
          <a:noFill/>
        </p:spPr>
        <p:txBody>
          <a:bodyPr wrap="none" rtlCol="0">
            <a:spAutoFit/>
          </a:bodyPr>
          <a:lstStyle/>
          <a:p>
            <a:r>
              <a:rPr lang="ro-RO" sz="2800" dirty="0" smtClean="0">
                <a:solidFill>
                  <a:schemeClr val="bg1"/>
                </a:solidFill>
              </a:rPr>
              <a:t>Importanță</a:t>
            </a:r>
            <a:endParaRPr lang="en-GB" sz="2800" dirty="0">
              <a:solidFill>
                <a:schemeClr val="bg1"/>
              </a:solidFill>
            </a:endParaRPr>
          </a:p>
        </p:txBody>
      </p:sp>
      <p:sp>
        <p:nvSpPr>
          <p:cNvPr id="13" name="TextBox 12"/>
          <p:cNvSpPr txBox="1"/>
          <p:nvPr/>
        </p:nvSpPr>
        <p:spPr>
          <a:xfrm>
            <a:off x="4572000" y="152400"/>
            <a:ext cx="1352101" cy="523220"/>
          </a:xfrm>
          <a:prstGeom prst="rect">
            <a:avLst/>
          </a:prstGeom>
          <a:noFill/>
        </p:spPr>
        <p:txBody>
          <a:bodyPr wrap="none" rtlCol="0">
            <a:spAutoFit/>
          </a:bodyPr>
          <a:lstStyle/>
          <a:p>
            <a:r>
              <a:rPr lang="ro-RO" sz="2800" dirty="0" smtClean="0">
                <a:solidFill>
                  <a:schemeClr val="bg1"/>
                </a:solidFill>
              </a:rPr>
              <a:t>Urgență</a:t>
            </a:r>
            <a:endParaRPr lang="en-GB" sz="2800" dirty="0">
              <a:solidFill>
                <a:schemeClr val="bg1"/>
              </a:solidFill>
            </a:endParaRPr>
          </a:p>
        </p:txBody>
      </p:sp>
      <p:sp>
        <p:nvSpPr>
          <p:cNvPr id="24" name="TextBox 23"/>
          <p:cNvSpPr txBox="1"/>
          <p:nvPr/>
        </p:nvSpPr>
        <p:spPr>
          <a:xfrm>
            <a:off x="5029200" y="1600200"/>
            <a:ext cx="1516762" cy="1446550"/>
          </a:xfrm>
          <a:prstGeom prst="rect">
            <a:avLst/>
          </a:prstGeom>
          <a:noFill/>
        </p:spPr>
        <p:txBody>
          <a:bodyPr wrap="none" rtlCol="0">
            <a:spAutoFit/>
          </a:bodyPr>
          <a:lstStyle/>
          <a:p>
            <a:r>
              <a:rPr lang="ro-RO" sz="8800" dirty="0" smtClean="0">
                <a:solidFill>
                  <a:srgbClr val="FECD54"/>
                </a:solidFill>
              </a:rPr>
              <a:t>Q1</a:t>
            </a:r>
            <a:endParaRPr lang="en-GB" sz="8800" dirty="0">
              <a:solidFill>
                <a:srgbClr val="FECD54"/>
              </a:solidFill>
            </a:endParaRPr>
          </a:p>
        </p:txBody>
      </p:sp>
      <p:sp>
        <p:nvSpPr>
          <p:cNvPr id="25" name="TextBox 24"/>
          <p:cNvSpPr txBox="1"/>
          <p:nvPr/>
        </p:nvSpPr>
        <p:spPr>
          <a:xfrm>
            <a:off x="5112638" y="4038600"/>
            <a:ext cx="1516762" cy="1446550"/>
          </a:xfrm>
          <a:prstGeom prst="rect">
            <a:avLst/>
          </a:prstGeom>
          <a:noFill/>
        </p:spPr>
        <p:txBody>
          <a:bodyPr wrap="none" rtlCol="0">
            <a:spAutoFit/>
          </a:bodyPr>
          <a:lstStyle/>
          <a:p>
            <a:r>
              <a:rPr lang="ro-RO" sz="8800" dirty="0" smtClean="0">
                <a:solidFill>
                  <a:srgbClr val="00B050"/>
                </a:solidFill>
              </a:rPr>
              <a:t>Q2</a:t>
            </a:r>
            <a:endParaRPr lang="en-GB" sz="8800" dirty="0">
              <a:solidFill>
                <a:srgbClr val="00B050"/>
              </a:solidFill>
            </a:endParaRPr>
          </a:p>
        </p:txBody>
      </p:sp>
      <p:sp>
        <p:nvSpPr>
          <p:cNvPr id="26" name="TextBox 25"/>
          <p:cNvSpPr txBox="1"/>
          <p:nvPr/>
        </p:nvSpPr>
        <p:spPr>
          <a:xfrm>
            <a:off x="2286000" y="3962400"/>
            <a:ext cx="1516762" cy="1446550"/>
          </a:xfrm>
          <a:prstGeom prst="rect">
            <a:avLst/>
          </a:prstGeom>
          <a:noFill/>
        </p:spPr>
        <p:txBody>
          <a:bodyPr wrap="none" rtlCol="0">
            <a:spAutoFit/>
          </a:bodyPr>
          <a:lstStyle/>
          <a:p>
            <a:r>
              <a:rPr lang="ro-RO" sz="8800" dirty="0" smtClean="0">
                <a:solidFill>
                  <a:srgbClr val="FF0000"/>
                </a:solidFill>
              </a:rPr>
              <a:t>Q3</a:t>
            </a:r>
            <a:endParaRPr lang="en-GB" sz="8800" dirty="0">
              <a:solidFill>
                <a:srgbClr val="FF0000"/>
              </a:solidFill>
            </a:endParaRPr>
          </a:p>
        </p:txBody>
      </p:sp>
      <p:sp>
        <p:nvSpPr>
          <p:cNvPr id="27" name="TextBox 26"/>
          <p:cNvSpPr txBox="1"/>
          <p:nvPr/>
        </p:nvSpPr>
        <p:spPr>
          <a:xfrm>
            <a:off x="2286000" y="1601450"/>
            <a:ext cx="1516762" cy="1446550"/>
          </a:xfrm>
          <a:prstGeom prst="rect">
            <a:avLst/>
          </a:prstGeom>
          <a:noFill/>
        </p:spPr>
        <p:txBody>
          <a:bodyPr wrap="none" rtlCol="0">
            <a:spAutoFit/>
          </a:bodyPr>
          <a:lstStyle/>
          <a:p>
            <a:r>
              <a:rPr lang="ro-RO" sz="8800" dirty="0" smtClean="0">
                <a:solidFill>
                  <a:srgbClr val="FECD54"/>
                </a:solidFill>
              </a:rPr>
              <a:t>Q4</a:t>
            </a:r>
            <a:endParaRPr lang="en-GB" sz="8800" dirty="0">
              <a:solidFill>
                <a:srgbClr val="FECD54"/>
              </a:solidFill>
            </a:endParaRPr>
          </a:p>
        </p:txBody>
      </p:sp>
      <p:cxnSp>
        <p:nvCxnSpPr>
          <p:cNvPr id="28" name="Straight Arrow Connector 27"/>
          <p:cNvCxnSpPr/>
          <p:nvPr/>
        </p:nvCxnSpPr>
        <p:spPr>
          <a:xfrm>
            <a:off x="1143000" y="3581400"/>
            <a:ext cx="7010400" cy="1588"/>
          </a:xfrm>
          <a:prstGeom prst="straightConnector1">
            <a:avLst/>
          </a:prstGeom>
          <a:ln w="69850">
            <a:gradFill>
              <a:gsLst>
                <a:gs pos="0">
                  <a:srgbClr val="00B050"/>
                </a:gs>
                <a:gs pos="87000">
                  <a:srgbClr val="FF0000"/>
                </a:gs>
              </a:gsLst>
              <a:lin ang="1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flipH="1" flipV="1">
            <a:off x="1600994" y="3504406"/>
            <a:ext cx="5791200" cy="1588"/>
          </a:xfrm>
          <a:prstGeom prst="straightConnector1">
            <a:avLst/>
          </a:prstGeom>
          <a:ln w="69850">
            <a:gradFill>
              <a:gsLst>
                <a:gs pos="0">
                  <a:srgbClr val="00B050"/>
                </a:gs>
                <a:gs pos="92000">
                  <a:srgbClr val="FF0000"/>
                </a:gs>
              </a:gsLst>
              <a:lin ang="0" scaled="0"/>
            </a:gra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14" name="Oval 13"/>
          <p:cNvSpPr/>
          <p:nvPr/>
        </p:nvSpPr>
        <p:spPr>
          <a:xfrm>
            <a:off x="4724400" y="2286000"/>
            <a:ext cx="533400" cy="533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3429000" y="2743200"/>
            <a:ext cx="457200" cy="4572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3962400" y="3810000"/>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4953000" y="3886200"/>
            <a:ext cx="457200" cy="4572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4648200" y="4648200"/>
            <a:ext cx="381000" cy="381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5257800" y="4114800"/>
            <a:ext cx="2667000" cy="25146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Oval 21"/>
          <p:cNvSpPr/>
          <p:nvPr/>
        </p:nvSpPr>
        <p:spPr>
          <a:xfrm>
            <a:off x="3352800" y="1295400"/>
            <a:ext cx="381000" cy="381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2286000" y="2514600"/>
            <a:ext cx="609600" cy="6096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146" name="Picture 2" descr="C:\Users\Dani\Desktop\Bacau\backGrounds\programareCuRabdare.png"/>
          <p:cNvPicPr>
            <a:picLocks noChangeAspect="1" noChangeArrowheads="1"/>
          </p:cNvPicPr>
          <p:nvPr/>
        </p:nvPicPr>
        <p:blipFill>
          <a:blip r:embed="rId2" cstate="print">
            <a:lum contrast="4000"/>
          </a:blip>
          <a:srcRect/>
          <a:stretch>
            <a:fillRect/>
          </a:stretch>
        </p:blipFill>
        <p:spPr bwMode="auto">
          <a:xfrm>
            <a:off x="5715000" y="4267200"/>
            <a:ext cx="1828800" cy="2057400"/>
          </a:xfrm>
          <a:prstGeom prst="rect">
            <a:avLst/>
          </a:prstGeom>
          <a:noFill/>
          <a:effectLst>
            <a:outerShdw blurRad="50800" dist="38100" dir="2700000" sx="103000" sy="103000" algn="tl" rotWithShape="0">
              <a:prstClr val="black">
                <a:alpha val="28000"/>
              </a:prstClr>
            </a:outerShdw>
          </a:effectLst>
        </p:spPr>
      </p:pic>
      <p:sp>
        <p:nvSpPr>
          <p:cNvPr id="26" name="TextBox 25"/>
          <p:cNvSpPr txBox="1"/>
          <p:nvPr/>
        </p:nvSpPr>
        <p:spPr>
          <a:xfrm>
            <a:off x="7318692" y="3886200"/>
            <a:ext cx="1825308" cy="523220"/>
          </a:xfrm>
          <a:prstGeom prst="rect">
            <a:avLst/>
          </a:prstGeom>
          <a:noFill/>
        </p:spPr>
        <p:txBody>
          <a:bodyPr wrap="none" rtlCol="0">
            <a:spAutoFit/>
          </a:bodyPr>
          <a:lstStyle/>
          <a:p>
            <a:r>
              <a:rPr lang="ro-RO" sz="2800" dirty="0" smtClean="0">
                <a:solidFill>
                  <a:schemeClr val="bg1"/>
                </a:solidFill>
              </a:rPr>
              <a:t>Importanță</a:t>
            </a:r>
            <a:endParaRPr lang="en-GB" sz="2800" dirty="0">
              <a:solidFill>
                <a:schemeClr val="bg1"/>
              </a:solidFill>
            </a:endParaRPr>
          </a:p>
        </p:txBody>
      </p:sp>
      <p:sp>
        <p:nvSpPr>
          <p:cNvPr id="27" name="Oval 26"/>
          <p:cNvSpPr/>
          <p:nvPr/>
        </p:nvSpPr>
        <p:spPr>
          <a:xfrm>
            <a:off x="4800600" y="5638800"/>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a:off x="5486400" y="3048000"/>
            <a:ext cx="381000" cy="381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p:cNvSpPr txBox="1"/>
          <p:nvPr/>
        </p:nvSpPr>
        <p:spPr>
          <a:xfrm>
            <a:off x="4572000" y="152400"/>
            <a:ext cx="1352101" cy="523220"/>
          </a:xfrm>
          <a:prstGeom prst="rect">
            <a:avLst/>
          </a:prstGeom>
          <a:noFill/>
        </p:spPr>
        <p:txBody>
          <a:bodyPr wrap="none" rtlCol="0">
            <a:spAutoFit/>
          </a:bodyPr>
          <a:lstStyle/>
          <a:p>
            <a:r>
              <a:rPr lang="ro-RO" sz="2800" dirty="0" smtClean="0">
                <a:solidFill>
                  <a:schemeClr val="bg1"/>
                </a:solidFill>
              </a:rPr>
              <a:t>Urgență</a:t>
            </a:r>
            <a:endParaRPr lang="en-GB" sz="2800" dirty="0">
              <a:solidFill>
                <a:schemeClr val="bg1"/>
              </a:solidFill>
            </a:endParaRPr>
          </a:p>
        </p:txBody>
      </p:sp>
      <p:sp>
        <p:nvSpPr>
          <p:cNvPr id="30" name="Oval 29"/>
          <p:cNvSpPr/>
          <p:nvPr/>
        </p:nvSpPr>
        <p:spPr>
          <a:xfrm>
            <a:off x="5486400" y="1600200"/>
            <a:ext cx="228600" cy="2286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a:off x="3429000" y="4114800"/>
            <a:ext cx="152400" cy="152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p:cNvCxnSpPr/>
          <p:nvPr/>
        </p:nvCxnSpPr>
        <p:spPr>
          <a:xfrm>
            <a:off x="1143000" y="3581400"/>
            <a:ext cx="7010400" cy="1588"/>
          </a:xfrm>
          <a:prstGeom prst="straightConnector1">
            <a:avLst/>
          </a:prstGeom>
          <a:ln w="69850">
            <a:gradFill>
              <a:gsLst>
                <a:gs pos="0">
                  <a:srgbClr val="00B050"/>
                </a:gs>
                <a:gs pos="87000">
                  <a:srgbClr val="FF0000"/>
                </a:gs>
              </a:gsLst>
              <a:lin ang="1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flipH="1" flipV="1">
            <a:off x="1600994" y="3504406"/>
            <a:ext cx="5791200" cy="1588"/>
          </a:xfrm>
          <a:prstGeom prst="straightConnector1">
            <a:avLst/>
          </a:prstGeom>
          <a:ln w="69850">
            <a:gradFill>
              <a:gsLst>
                <a:gs pos="0">
                  <a:srgbClr val="00B050"/>
                </a:gs>
                <a:gs pos="92000">
                  <a:srgbClr val="FF0000"/>
                </a:gs>
              </a:gsLst>
              <a:lin ang="0" scaled="0"/>
            </a:gra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11000" r="-11000"/>
          </a:stretch>
        </a:blipFill>
        <a:effectLst/>
      </p:bgPr>
    </p:bg>
    <p:spTree>
      <p:nvGrpSpPr>
        <p:cNvPr id="1" name=""/>
        <p:cNvGrpSpPr/>
        <p:nvPr/>
      </p:nvGrpSpPr>
      <p:grpSpPr>
        <a:xfrm>
          <a:off x="0" y="0"/>
          <a:ext cx="0" cy="0"/>
          <a:chOff x="0" y="0"/>
          <a:chExt cx="0" cy="0"/>
        </a:xfrm>
      </p:grpSpPr>
      <p:sp>
        <p:nvSpPr>
          <p:cNvPr id="4" name="Oval 3"/>
          <p:cNvSpPr/>
          <p:nvPr/>
        </p:nvSpPr>
        <p:spPr>
          <a:xfrm>
            <a:off x="1066800" y="1828800"/>
            <a:ext cx="3048000" cy="2895600"/>
          </a:xfrm>
          <a:prstGeom prst="ellipse">
            <a:avLst/>
          </a:prstGeom>
          <a:blipFill dpi="0" rotWithShape="1">
            <a:blip r:embed="rId3" cstate="print">
              <a:lum bright="-13000" contrast="36000"/>
            </a:blip>
            <a:srcRect/>
            <a:stretch>
              <a:fillRect l="-27000" t="1000" r="-26000"/>
            </a:stretch>
          </a:blipFill>
          <a:ln>
            <a:solidFill>
              <a:schemeClr val="accent1">
                <a:lumMod val="40000"/>
                <a:lumOff val="60000"/>
              </a:schemeClr>
            </a:solidFill>
          </a:ln>
          <a:effectLst>
            <a:outerShdw blurRad="50800" dist="38100" dir="2700000" sx="104000" sy="104000" algn="tl" rotWithShape="0">
              <a:schemeClr val="tx1">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5334000" y="1828800"/>
            <a:ext cx="2971800" cy="2895600"/>
          </a:xfrm>
          <a:prstGeom prst="ellipse">
            <a:avLst/>
          </a:prstGeom>
          <a:blipFill dpi="0" rotWithShape="1">
            <a:blip r:embed="rId4" cstate="print">
              <a:lum contrast="24000"/>
            </a:blip>
            <a:srcRect/>
            <a:stretch>
              <a:fillRect/>
            </a:stretch>
          </a:blipFill>
          <a:ln>
            <a:solidFill>
              <a:schemeClr val="accent1">
                <a:lumMod val="40000"/>
                <a:lumOff val="60000"/>
              </a:schemeClr>
            </a:solidFill>
          </a:ln>
          <a:effectLst>
            <a:outerShdw blurRad="88900" dist="63500" dir="2700000" sx="104000" sy="104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1143000" y="4876800"/>
            <a:ext cx="3350213" cy="523220"/>
          </a:xfrm>
          <a:prstGeom prst="rect">
            <a:avLst/>
          </a:prstGeom>
          <a:noFill/>
        </p:spPr>
        <p:txBody>
          <a:bodyPr wrap="none" rtlCol="0">
            <a:spAutoFit/>
          </a:bodyPr>
          <a:lstStyle/>
          <a:p>
            <a:r>
              <a:rPr lang="ro-RO" sz="2800" dirty="0" smtClean="0">
                <a:solidFill>
                  <a:srgbClr val="FFFF79"/>
                </a:solidFill>
              </a:rPr>
              <a:t>Securitate cibernetica</a:t>
            </a:r>
            <a:endParaRPr lang="en-GB" sz="2800" dirty="0">
              <a:solidFill>
                <a:srgbClr val="FFFF79"/>
              </a:solidFill>
            </a:endParaRPr>
          </a:p>
        </p:txBody>
      </p:sp>
      <p:sp>
        <p:nvSpPr>
          <p:cNvPr id="11" name="TextBox 10"/>
          <p:cNvSpPr txBox="1"/>
          <p:nvPr/>
        </p:nvSpPr>
        <p:spPr>
          <a:xfrm>
            <a:off x="5029200" y="4876800"/>
            <a:ext cx="3595600" cy="523220"/>
          </a:xfrm>
          <a:prstGeom prst="rect">
            <a:avLst/>
          </a:prstGeom>
          <a:noFill/>
        </p:spPr>
        <p:txBody>
          <a:bodyPr wrap="none" rtlCol="0">
            <a:spAutoFit/>
          </a:bodyPr>
          <a:lstStyle/>
          <a:p>
            <a:r>
              <a:rPr lang="en-US" sz="2800" dirty="0" err="1" smtClean="0">
                <a:solidFill>
                  <a:srgbClr val="FFFF79"/>
                </a:solidFill>
              </a:rPr>
              <a:t>Principii</a:t>
            </a:r>
            <a:r>
              <a:rPr lang="en-US" sz="2800" dirty="0" smtClean="0">
                <a:solidFill>
                  <a:srgbClr val="FFFF79"/>
                </a:solidFill>
              </a:rPr>
              <a:t> de </a:t>
            </a:r>
            <a:r>
              <a:rPr lang="en-US" sz="2800" dirty="0" err="1" smtClean="0">
                <a:solidFill>
                  <a:srgbClr val="FFFF79"/>
                </a:solidFill>
              </a:rPr>
              <a:t>programare</a:t>
            </a:r>
            <a:endParaRPr lang="en-GB" sz="2800" dirty="0">
              <a:solidFill>
                <a:srgbClr val="FFFF79"/>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11000" r="-11000"/>
          </a:stretch>
        </a:blipFill>
        <a:effectLst/>
      </p:bgPr>
    </p:bg>
    <p:spTree>
      <p:nvGrpSpPr>
        <p:cNvPr id="1" name=""/>
        <p:cNvGrpSpPr/>
        <p:nvPr/>
      </p:nvGrpSpPr>
      <p:grpSpPr>
        <a:xfrm>
          <a:off x="0" y="0"/>
          <a:ext cx="0" cy="0"/>
          <a:chOff x="0" y="0"/>
          <a:chExt cx="0" cy="0"/>
        </a:xfrm>
      </p:grpSpPr>
      <p:sp>
        <p:nvSpPr>
          <p:cNvPr id="3" name="Round Same Side Corner Rectangle 2"/>
          <p:cNvSpPr/>
          <p:nvPr/>
        </p:nvSpPr>
        <p:spPr>
          <a:xfrm>
            <a:off x="1905000" y="2590800"/>
            <a:ext cx="5257800" cy="1295400"/>
          </a:xfrm>
          <a:prstGeom prst="round2SameRect">
            <a:avLst/>
          </a:prstGeom>
          <a:solidFill>
            <a:schemeClr val="tx2">
              <a:alpha val="48000"/>
            </a:schemeClr>
          </a:solidFill>
          <a:ln>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p:cNvSpPr txBox="1"/>
          <p:nvPr/>
        </p:nvSpPr>
        <p:spPr>
          <a:xfrm>
            <a:off x="0" y="2971800"/>
            <a:ext cx="9144000" cy="584775"/>
          </a:xfrm>
          <a:prstGeom prst="rect">
            <a:avLst/>
          </a:prstGeom>
          <a:noFill/>
        </p:spPr>
        <p:txBody>
          <a:bodyPr wrap="square" rtlCol="0">
            <a:spAutoFit/>
          </a:bodyPr>
          <a:lstStyle/>
          <a:p>
            <a:pPr algn="ctr"/>
            <a:r>
              <a:rPr lang="ro-RO" sz="3200" dirty="0" smtClean="0">
                <a:solidFill>
                  <a:schemeClr val="accent1">
                    <a:lumMod val="20000"/>
                    <a:lumOff val="80000"/>
                  </a:schemeClr>
                </a:solidFill>
              </a:rPr>
              <a:t>Protecția datelor personale</a:t>
            </a:r>
            <a:endParaRPr lang="en-GB" sz="3200" dirty="0">
              <a:solidFill>
                <a:schemeClr val="accent1">
                  <a:lumMod val="20000"/>
                  <a:lumOff val="80000"/>
                </a:schemeClr>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381000"/>
            <a:ext cx="9144000" cy="1938992"/>
          </a:xfrm>
          <a:prstGeom prst="rect">
            <a:avLst/>
          </a:prstGeom>
          <a:noFill/>
        </p:spPr>
        <p:txBody>
          <a:bodyPr wrap="square" rtlCol="0">
            <a:spAutoFit/>
          </a:bodyPr>
          <a:lstStyle/>
          <a:p>
            <a:pPr algn="ctr"/>
            <a:r>
              <a:rPr lang="ro-RO" sz="4000" dirty="0" smtClean="0">
                <a:solidFill>
                  <a:schemeClr val="bg1">
                    <a:lumMod val="95000"/>
                  </a:schemeClr>
                </a:solidFill>
              </a:rPr>
              <a:t>Mulțumesc Programare cu răbdare!</a:t>
            </a:r>
          </a:p>
          <a:p>
            <a:pPr algn="ctr"/>
            <a:endParaRPr lang="ro-RO" sz="4000" dirty="0" smtClean="0">
              <a:solidFill>
                <a:schemeClr val="bg1">
                  <a:lumMod val="95000"/>
                </a:schemeClr>
              </a:solidFill>
            </a:endParaRPr>
          </a:p>
          <a:p>
            <a:pPr algn="ctr"/>
            <a:r>
              <a:rPr lang="ro-RO" sz="4000" dirty="0" smtClean="0">
                <a:solidFill>
                  <a:schemeClr val="bg1">
                    <a:lumMod val="95000"/>
                  </a:schemeClr>
                </a:solidFill>
              </a:rPr>
              <a:t>K</a:t>
            </a:r>
            <a:r>
              <a:rPr lang="en-US" sz="4000" dirty="0" err="1" smtClean="0">
                <a:solidFill>
                  <a:schemeClr val="bg1">
                    <a:lumMod val="95000"/>
                  </a:schemeClr>
                </a:solidFill>
              </a:rPr>
              <a:t>öszönöm</a:t>
            </a:r>
            <a:r>
              <a:rPr lang="ro-RO" sz="4000" dirty="0" smtClean="0">
                <a:solidFill>
                  <a:schemeClr val="bg1">
                    <a:lumMod val="95000"/>
                  </a:schemeClr>
                </a:solidFill>
              </a:rPr>
              <a:t>!</a:t>
            </a:r>
            <a:endParaRPr lang="en-GB" sz="4000" dirty="0">
              <a:solidFill>
                <a:schemeClr val="bg1">
                  <a:lumMod val="95000"/>
                </a:schemeClr>
              </a:solidFill>
            </a:endParaRPr>
          </a:p>
        </p:txBody>
      </p:sp>
      <p:pic>
        <p:nvPicPr>
          <p:cNvPr id="1026" name="Picture 2" descr="C:\Users\Dani\Desktop\Bacau\backGrounds\programareCuRabdare.png"/>
          <p:cNvPicPr>
            <a:picLocks noChangeAspect="1" noChangeArrowheads="1"/>
          </p:cNvPicPr>
          <p:nvPr/>
        </p:nvPicPr>
        <p:blipFill>
          <a:blip r:embed="rId2" cstate="print">
            <a:lum bright="3000" contrast="-61000"/>
          </a:blip>
          <a:srcRect/>
          <a:stretch>
            <a:fillRect/>
          </a:stretch>
        </p:blipFill>
        <p:spPr bwMode="auto">
          <a:xfrm>
            <a:off x="2819400" y="2514600"/>
            <a:ext cx="3886200" cy="3886201"/>
          </a:xfrm>
          <a:prstGeom prst="rect">
            <a:avLst/>
          </a:prstGeom>
          <a:noFill/>
          <a:effectLst>
            <a:outerShdw blurRad="50800" dist="38100" dir="2700000" sx="101000" sy="101000" algn="tl" rotWithShape="0">
              <a:prstClr val="black"/>
            </a:outerShdw>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228600" y="609600"/>
            <a:ext cx="8763000" cy="646331"/>
          </a:xfrm>
          <a:prstGeom prst="rect">
            <a:avLst/>
          </a:prstGeom>
          <a:noFill/>
        </p:spPr>
        <p:txBody>
          <a:bodyPr wrap="square" rtlCol="0">
            <a:spAutoFit/>
          </a:bodyPr>
          <a:lstStyle/>
          <a:p>
            <a:r>
              <a:rPr lang="ro-RO" sz="3600" dirty="0" smtClean="0">
                <a:solidFill>
                  <a:schemeClr val="bg1"/>
                </a:solidFill>
                <a:latin typeface="Palatino Linotype" pitchFamily="18" charset="0"/>
              </a:rPr>
              <a:t>PII – Personally Identifyable Information</a:t>
            </a:r>
            <a:endParaRPr lang="en-GB" sz="3600" dirty="0">
              <a:solidFill>
                <a:schemeClr val="bg1"/>
              </a:solidFill>
              <a:latin typeface="Palatino Linotype"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228600" y="609600"/>
            <a:ext cx="8763000" cy="646331"/>
          </a:xfrm>
          <a:prstGeom prst="rect">
            <a:avLst/>
          </a:prstGeom>
          <a:noFill/>
        </p:spPr>
        <p:txBody>
          <a:bodyPr wrap="square" rtlCol="0">
            <a:spAutoFit/>
          </a:bodyPr>
          <a:lstStyle/>
          <a:p>
            <a:r>
              <a:rPr lang="ro-RO" sz="3600" dirty="0" smtClean="0">
                <a:solidFill>
                  <a:schemeClr val="bg1"/>
                </a:solidFill>
                <a:latin typeface="Palatino Linotype" pitchFamily="18" charset="0"/>
              </a:rPr>
              <a:t>PII – Personally Identifyable Information</a:t>
            </a:r>
            <a:endParaRPr lang="en-GB" sz="3600" dirty="0">
              <a:solidFill>
                <a:schemeClr val="bg1"/>
              </a:solidFill>
              <a:latin typeface="Palatino Linotype" pitchFamily="18" charset="0"/>
            </a:endParaRPr>
          </a:p>
        </p:txBody>
      </p:sp>
      <p:sp>
        <p:nvSpPr>
          <p:cNvPr id="3" name="TextBox 2"/>
          <p:cNvSpPr txBox="1"/>
          <p:nvPr/>
        </p:nvSpPr>
        <p:spPr>
          <a:xfrm>
            <a:off x="533400" y="1676400"/>
            <a:ext cx="8077200" cy="4524315"/>
          </a:xfrm>
          <a:prstGeom prst="rect">
            <a:avLst/>
          </a:prstGeom>
          <a:noFill/>
        </p:spPr>
        <p:txBody>
          <a:bodyPr wrap="square" rtlCol="0">
            <a:spAutoFit/>
          </a:bodyPr>
          <a:lstStyle/>
          <a:p>
            <a:pPr>
              <a:buFont typeface="Wingdings" pitchFamily="2" charset="2"/>
              <a:buChar char="ü"/>
            </a:pPr>
            <a:r>
              <a:rPr lang="ro-RO" sz="3200" dirty="0" smtClean="0">
                <a:solidFill>
                  <a:schemeClr val="bg1"/>
                </a:solidFill>
              </a:rPr>
              <a:t>   E-mail</a:t>
            </a:r>
          </a:p>
          <a:p>
            <a:pPr>
              <a:buFont typeface="Wingdings" pitchFamily="2" charset="2"/>
              <a:buChar char="ü"/>
            </a:pPr>
            <a:r>
              <a:rPr lang="ro-RO" sz="3200" dirty="0" smtClean="0">
                <a:solidFill>
                  <a:schemeClr val="bg1"/>
                </a:solidFill>
              </a:rPr>
              <a:t>   CNP</a:t>
            </a:r>
          </a:p>
          <a:p>
            <a:pPr>
              <a:buFont typeface="Wingdings" pitchFamily="2" charset="2"/>
              <a:buChar char="ü"/>
            </a:pPr>
            <a:r>
              <a:rPr lang="ro-RO" sz="3200" dirty="0" smtClean="0">
                <a:solidFill>
                  <a:schemeClr val="bg1"/>
                </a:solidFill>
              </a:rPr>
              <a:t>   Număr de telefon</a:t>
            </a:r>
          </a:p>
          <a:p>
            <a:pPr>
              <a:buFont typeface="Wingdings" pitchFamily="2" charset="2"/>
              <a:buChar char="ü"/>
            </a:pPr>
            <a:r>
              <a:rPr lang="ro-RO" sz="3200" dirty="0" smtClean="0">
                <a:solidFill>
                  <a:schemeClr val="bg1"/>
                </a:solidFill>
              </a:rPr>
              <a:t>   Conturi de bancă</a:t>
            </a:r>
          </a:p>
          <a:p>
            <a:pPr>
              <a:buFont typeface="Wingdings" pitchFamily="2" charset="2"/>
              <a:buChar char="ü"/>
            </a:pPr>
            <a:r>
              <a:rPr lang="ro-RO" sz="3200" dirty="0" smtClean="0">
                <a:solidFill>
                  <a:schemeClr val="bg1"/>
                </a:solidFill>
              </a:rPr>
              <a:t>   Adresă</a:t>
            </a:r>
          </a:p>
          <a:p>
            <a:pPr>
              <a:buFont typeface="Wingdings" pitchFamily="2" charset="2"/>
              <a:buChar char="ü"/>
            </a:pPr>
            <a:r>
              <a:rPr lang="ro-RO" sz="3200" dirty="0" smtClean="0">
                <a:solidFill>
                  <a:schemeClr val="bg1"/>
                </a:solidFill>
              </a:rPr>
              <a:t>   Adrese de IP-uri</a:t>
            </a:r>
          </a:p>
          <a:p>
            <a:pPr>
              <a:buFont typeface="Wingdings" pitchFamily="2" charset="2"/>
              <a:buChar char="ü"/>
            </a:pPr>
            <a:r>
              <a:rPr lang="ro-RO" sz="3200" dirty="0" smtClean="0">
                <a:solidFill>
                  <a:schemeClr val="bg1"/>
                </a:solidFill>
              </a:rPr>
              <a:t>   Termeni frecvent folosiți în domeniu</a:t>
            </a:r>
          </a:p>
          <a:p>
            <a:pPr>
              <a:buFont typeface="Wingdings" pitchFamily="2" charset="2"/>
              <a:buChar char="ü"/>
            </a:pPr>
            <a:r>
              <a:rPr lang="ro-RO" sz="3200" dirty="0" smtClean="0">
                <a:solidFill>
                  <a:schemeClr val="bg1"/>
                </a:solidFill>
              </a:rPr>
              <a:t>   Dată</a:t>
            </a:r>
          </a:p>
          <a:p>
            <a:pPr>
              <a:buFont typeface="Wingdings" pitchFamily="2" charset="2"/>
              <a:buChar char="ü"/>
            </a:pPr>
            <a:r>
              <a:rPr lang="ro-RO" sz="3200" dirty="0" smtClean="0">
                <a:solidFill>
                  <a:schemeClr val="bg1"/>
                </a:solidFill>
              </a:rPr>
              <a:t>   etc... </a:t>
            </a:r>
            <a:endParaRPr lang="en-GB" sz="3200" dirty="0">
              <a:solidFill>
                <a:schemeClr val="bg1"/>
              </a:solidFil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667000"/>
            <a:ext cx="9144000" cy="707886"/>
          </a:xfrm>
          <a:prstGeom prst="rect">
            <a:avLst/>
          </a:prstGeom>
          <a:noFill/>
        </p:spPr>
        <p:txBody>
          <a:bodyPr wrap="square" rtlCol="0">
            <a:spAutoFit/>
          </a:bodyPr>
          <a:lstStyle/>
          <a:p>
            <a:pPr algn="ctr"/>
            <a:r>
              <a:rPr lang="ro-RO" sz="4000" dirty="0" smtClean="0">
                <a:solidFill>
                  <a:schemeClr val="bg1"/>
                </a:solidFill>
              </a:rPr>
              <a:t>De ce sunt importante datele personale?</a:t>
            </a:r>
            <a:endParaRPr lang="en-GB" sz="4000" dirty="0">
              <a:solidFill>
                <a:schemeClr val="bg1"/>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04800" y="228600"/>
            <a:ext cx="7134225" cy="1819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04800" y="228600"/>
            <a:ext cx="7134225" cy="181927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1676400" y="2438400"/>
            <a:ext cx="7153275" cy="1838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04800" y="228600"/>
            <a:ext cx="7134225" cy="181927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1676400" y="2438400"/>
            <a:ext cx="7153275" cy="1838325"/>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cstate="print"/>
          <a:srcRect/>
          <a:stretch>
            <a:fillRect/>
          </a:stretch>
        </p:blipFill>
        <p:spPr bwMode="auto">
          <a:xfrm>
            <a:off x="914400" y="4648200"/>
            <a:ext cx="7324725" cy="1838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3048000"/>
            <a:ext cx="9144000" cy="769441"/>
          </a:xfrm>
          <a:prstGeom prst="rect">
            <a:avLst/>
          </a:prstGeom>
          <a:noFill/>
        </p:spPr>
        <p:txBody>
          <a:bodyPr wrap="square" rtlCol="0">
            <a:spAutoFit/>
          </a:bodyPr>
          <a:lstStyle/>
          <a:p>
            <a:pPr algn="ctr"/>
            <a:r>
              <a:rPr lang="ro-RO" sz="4400" dirty="0" smtClean="0">
                <a:solidFill>
                  <a:schemeClr val="bg1"/>
                </a:solidFill>
              </a:rPr>
              <a:t>CNP</a:t>
            </a:r>
            <a:r>
              <a:rPr lang="en-US" sz="4400" dirty="0" smtClean="0">
                <a:solidFill>
                  <a:schemeClr val="bg1"/>
                </a:solidFill>
              </a:rPr>
              <a:t>:  6000920047584</a:t>
            </a:r>
            <a:endParaRPr lang="en-GB" sz="4400" dirty="0">
              <a:solidFill>
                <a:schemeClr val="bg1"/>
              </a:solidFill>
            </a:endParaRPr>
          </a:p>
        </p:txBody>
      </p:sp>
      <p:sp>
        <p:nvSpPr>
          <p:cNvPr id="3" name="TextBox 2"/>
          <p:cNvSpPr txBox="1"/>
          <p:nvPr/>
        </p:nvSpPr>
        <p:spPr>
          <a:xfrm>
            <a:off x="0" y="685800"/>
            <a:ext cx="9144000" cy="923330"/>
          </a:xfrm>
          <a:prstGeom prst="rect">
            <a:avLst/>
          </a:prstGeom>
          <a:noFill/>
        </p:spPr>
        <p:txBody>
          <a:bodyPr wrap="square" rtlCol="0">
            <a:spAutoFit/>
          </a:bodyPr>
          <a:lstStyle/>
          <a:p>
            <a:pPr algn="ctr"/>
            <a:r>
              <a:rPr lang="en-US" sz="5400" dirty="0" err="1" smtClean="0">
                <a:solidFill>
                  <a:schemeClr val="accent5">
                    <a:lumMod val="40000"/>
                    <a:lumOff val="60000"/>
                  </a:schemeClr>
                </a:solidFill>
              </a:rPr>
              <a:t>Exemplu</a:t>
            </a:r>
            <a:r>
              <a:rPr lang="en-US" sz="5400" dirty="0" smtClean="0">
                <a:solidFill>
                  <a:schemeClr val="accent5">
                    <a:lumMod val="40000"/>
                    <a:lumOff val="60000"/>
                  </a:schemeClr>
                </a:solidFill>
              </a:rPr>
              <a:t> </a:t>
            </a:r>
            <a:r>
              <a:rPr lang="en-US" sz="5400" dirty="0" err="1" smtClean="0">
                <a:solidFill>
                  <a:schemeClr val="accent5">
                    <a:lumMod val="40000"/>
                    <a:lumOff val="60000"/>
                  </a:schemeClr>
                </a:solidFill>
              </a:rPr>
              <a:t>pentru</a:t>
            </a:r>
            <a:r>
              <a:rPr lang="en-US" sz="5400" dirty="0" smtClean="0">
                <a:solidFill>
                  <a:schemeClr val="accent5">
                    <a:lumMod val="40000"/>
                    <a:lumOff val="60000"/>
                  </a:schemeClr>
                </a:solidFill>
              </a:rPr>
              <a:t> PII 1/2</a:t>
            </a:r>
            <a:endParaRPr lang="en-GB" sz="5400" dirty="0">
              <a:solidFill>
                <a:schemeClr val="accent5">
                  <a:lumMod val="40000"/>
                  <a:lumOff val="60000"/>
                </a:schemeClr>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0" y="1828800"/>
            <a:ext cx="9144000" cy="1107996"/>
          </a:xfrm>
          <a:prstGeom prst="rect">
            <a:avLst/>
          </a:prstGeom>
        </p:spPr>
        <p:txBody>
          <a:bodyPr wrap="square">
            <a:spAutoFit/>
          </a:bodyPr>
          <a:lstStyle/>
          <a:p>
            <a:pPr algn="ctr"/>
            <a:r>
              <a:rPr lang="en-US" sz="6600" dirty="0" smtClean="0">
                <a:solidFill>
                  <a:schemeClr val="bg1"/>
                </a:solidFill>
              </a:rPr>
              <a:t>6 00 09 20 04 758 4</a:t>
            </a:r>
            <a:endParaRPr lang="en-GB" sz="6600" dirty="0"/>
          </a:p>
        </p:txBody>
      </p:sp>
      <p:sp>
        <p:nvSpPr>
          <p:cNvPr id="3" name="Rectangle 2"/>
          <p:cNvSpPr/>
          <p:nvPr/>
        </p:nvSpPr>
        <p:spPr>
          <a:xfrm>
            <a:off x="609600" y="304800"/>
            <a:ext cx="6802183" cy="523220"/>
          </a:xfrm>
          <a:prstGeom prst="rect">
            <a:avLst/>
          </a:prstGeom>
          <a:ln>
            <a:solidFill>
              <a:srgbClr val="00B0F0"/>
            </a:solidFill>
          </a:ln>
        </p:spPr>
        <p:txBody>
          <a:bodyPr wrap="none">
            <a:spAutoFit/>
          </a:bodyPr>
          <a:lstStyle/>
          <a:p>
            <a:r>
              <a:rPr lang="ro-RO" sz="2800" dirty="0" smtClean="0">
                <a:solidFill>
                  <a:schemeClr val="bg1"/>
                </a:solidFill>
              </a:rPr>
              <a:t>Femeie </a:t>
            </a:r>
            <a:r>
              <a:rPr lang="it-IT" sz="2800" dirty="0" smtClean="0">
                <a:solidFill>
                  <a:schemeClr val="bg1"/>
                </a:solidFill>
              </a:rPr>
              <a:t>născuț</a:t>
            </a:r>
            <a:r>
              <a:rPr lang="ro-RO" sz="2800" dirty="0" smtClean="0">
                <a:solidFill>
                  <a:schemeClr val="bg1"/>
                </a:solidFill>
              </a:rPr>
              <a:t>ă</a:t>
            </a:r>
            <a:r>
              <a:rPr lang="it-IT" sz="2800" dirty="0" smtClean="0">
                <a:solidFill>
                  <a:schemeClr val="bg1"/>
                </a:solidFill>
              </a:rPr>
              <a:t> </a:t>
            </a:r>
            <a:r>
              <a:rPr lang="ro-RO" sz="2800" dirty="0" smtClean="0">
                <a:solidFill>
                  <a:schemeClr val="bg1"/>
                </a:solidFill>
              </a:rPr>
              <a:t>după data de</a:t>
            </a:r>
            <a:r>
              <a:rPr lang="it-IT" sz="2800" dirty="0" smtClean="0">
                <a:solidFill>
                  <a:schemeClr val="bg1"/>
                </a:solidFill>
              </a:rPr>
              <a:t> 1 ianuarie 2000</a:t>
            </a:r>
            <a:endParaRPr lang="en-GB" sz="2800" dirty="0">
              <a:solidFill>
                <a:schemeClr val="bg1"/>
              </a:solidFill>
            </a:endParaRPr>
          </a:p>
        </p:txBody>
      </p:sp>
      <p:sp>
        <p:nvSpPr>
          <p:cNvPr id="4" name="Rectangle 3"/>
          <p:cNvSpPr/>
          <p:nvPr/>
        </p:nvSpPr>
        <p:spPr>
          <a:xfrm>
            <a:off x="1129145" y="1981200"/>
            <a:ext cx="609600" cy="838200"/>
          </a:xfrm>
          <a:prstGeom prst="rect">
            <a:avLst/>
          </a:prstGeom>
          <a:solidFill>
            <a:schemeClr val="accent1">
              <a:alpha val="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p:cNvCxnSpPr>
            <a:stCxn id="4" idx="0"/>
          </p:cNvCxnSpPr>
          <p:nvPr/>
        </p:nvCxnSpPr>
        <p:spPr>
          <a:xfrm rot="5400000" flipH="1" flipV="1">
            <a:off x="976745" y="1295400"/>
            <a:ext cx="1143000" cy="228600"/>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814945" y="1981200"/>
            <a:ext cx="2971800" cy="838200"/>
          </a:xfrm>
          <a:prstGeom prst="rect">
            <a:avLst/>
          </a:prstGeom>
          <a:solidFill>
            <a:schemeClr val="accent1">
              <a:alpha val="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2286000" y="1066800"/>
            <a:ext cx="5147371" cy="523220"/>
          </a:xfrm>
          <a:prstGeom prst="rect">
            <a:avLst/>
          </a:prstGeom>
          <a:ln>
            <a:solidFill>
              <a:srgbClr val="00B0F0"/>
            </a:solidFill>
          </a:ln>
        </p:spPr>
        <p:txBody>
          <a:bodyPr wrap="none">
            <a:spAutoFit/>
          </a:bodyPr>
          <a:lstStyle/>
          <a:p>
            <a:r>
              <a:rPr lang="ro-RO" sz="2800" dirty="0" smtClean="0">
                <a:solidFill>
                  <a:schemeClr val="bg1"/>
                </a:solidFill>
              </a:rPr>
              <a:t>Data nașterii: 2000 Septembrie 20</a:t>
            </a:r>
            <a:endParaRPr lang="en-GB" sz="2800" dirty="0">
              <a:solidFill>
                <a:schemeClr val="bg1"/>
              </a:solidFill>
            </a:endParaRPr>
          </a:p>
        </p:txBody>
      </p:sp>
      <p:cxnSp>
        <p:nvCxnSpPr>
          <p:cNvPr id="10" name="Straight Connector 9"/>
          <p:cNvCxnSpPr/>
          <p:nvPr/>
        </p:nvCxnSpPr>
        <p:spPr>
          <a:xfrm rot="5400000" flipH="1" flipV="1">
            <a:off x="2781300" y="1638300"/>
            <a:ext cx="381000" cy="304800"/>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876800" y="1981200"/>
            <a:ext cx="990600" cy="838200"/>
          </a:xfrm>
          <a:prstGeom prst="rect">
            <a:avLst/>
          </a:prstGeom>
          <a:solidFill>
            <a:schemeClr val="accent1">
              <a:alpha val="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956300" y="1981200"/>
            <a:ext cx="1371600" cy="838200"/>
          </a:xfrm>
          <a:prstGeom prst="rect">
            <a:avLst/>
          </a:prstGeom>
          <a:solidFill>
            <a:schemeClr val="accent1">
              <a:alpha val="0"/>
            </a:schemeClr>
          </a:solidFill>
          <a:ln>
            <a:solidFill>
              <a:srgbClr val="E638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85800" y="3581400"/>
            <a:ext cx="3624518" cy="523220"/>
          </a:xfrm>
          <a:prstGeom prst="rect">
            <a:avLst/>
          </a:prstGeom>
          <a:ln>
            <a:solidFill>
              <a:srgbClr val="00B0F0"/>
            </a:solidFill>
          </a:ln>
        </p:spPr>
        <p:txBody>
          <a:bodyPr wrap="none">
            <a:spAutoFit/>
          </a:bodyPr>
          <a:lstStyle/>
          <a:p>
            <a:r>
              <a:rPr lang="ro-RO" sz="2800" dirty="0" smtClean="0">
                <a:solidFill>
                  <a:schemeClr val="bg1"/>
                </a:solidFill>
              </a:rPr>
              <a:t>Cod județ pentru Bacău</a:t>
            </a:r>
            <a:endParaRPr lang="en-GB" sz="2800" dirty="0">
              <a:solidFill>
                <a:schemeClr val="bg1"/>
              </a:solidFill>
            </a:endParaRPr>
          </a:p>
        </p:txBody>
      </p:sp>
      <p:cxnSp>
        <p:nvCxnSpPr>
          <p:cNvPr id="19" name="Straight Connector 18"/>
          <p:cNvCxnSpPr>
            <a:stCxn id="17" idx="3"/>
            <a:endCxn id="13" idx="2"/>
          </p:cNvCxnSpPr>
          <p:nvPr/>
        </p:nvCxnSpPr>
        <p:spPr>
          <a:xfrm flipV="1">
            <a:off x="4310318" y="2819400"/>
            <a:ext cx="1061782" cy="1023610"/>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143000" y="4582180"/>
            <a:ext cx="4648517" cy="523220"/>
          </a:xfrm>
          <a:prstGeom prst="rect">
            <a:avLst/>
          </a:prstGeom>
          <a:ln>
            <a:solidFill>
              <a:srgbClr val="E63808"/>
            </a:solidFill>
          </a:ln>
        </p:spPr>
        <p:txBody>
          <a:bodyPr wrap="none">
            <a:spAutoFit/>
          </a:bodyPr>
          <a:lstStyle/>
          <a:p>
            <a:r>
              <a:rPr lang="ro-RO" sz="2800" dirty="0" smtClean="0">
                <a:solidFill>
                  <a:schemeClr val="bg1"/>
                </a:solidFill>
              </a:rPr>
              <a:t>Număr aleator între 000 și 999</a:t>
            </a:r>
            <a:endParaRPr lang="en-GB" sz="2800" dirty="0">
              <a:solidFill>
                <a:schemeClr val="bg1"/>
              </a:solidFill>
            </a:endParaRPr>
          </a:p>
        </p:txBody>
      </p:sp>
      <p:cxnSp>
        <p:nvCxnSpPr>
          <p:cNvPr id="24" name="Straight Connector 23"/>
          <p:cNvCxnSpPr>
            <a:stCxn id="23" idx="3"/>
            <a:endCxn id="16" idx="2"/>
          </p:cNvCxnSpPr>
          <p:nvPr/>
        </p:nvCxnSpPr>
        <p:spPr>
          <a:xfrm flipV="1">
            <a:off x="5791517" y="2819400"/>
            <a:ext cx="850583" cy="2024390"/>
          </a:xfrm>
          <a:prstGeom prst="line">
            <a:avLst/>
          </a:prstGeom>
          <a:ln w="22225">
            <a:solidFill>
              <a:srgbClr val="E63808"/>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7416800" y="1981200"/>
            <a:ext cx="584200" cy="838200"/>
          </a:xfrm>
          <a:prstGeom prst="rect">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4267200" y="5562600"/>
            <a:ext cx="2420663" cy="523220"/>
          </a:xfrm>
          <a:prstGeom prst="rect">
            <a:avLst/>
          </a:prstGeom>
          <a:ln>
            <a:solidFill>
              <a:srgbClr val="92D050"/>
            </a:solidFill>
          </a:ln>
        </p:spPr>
        <p:txBody>
          <a:bodyPr wrap="none">
            <a:spAutoFit/>
          </a:bodyPr>
          <a:lstStyle/>
          <a:p>
            <a:r>
              <a:rPr lang="ro-RO" sz="2800" dirty="0" smtClean="0">
                <a:solidFill>
                  <a:schemeClr val="bg1"/>
                </a:solidFill>
              </a:rPr>
              <a:t>Cifră de control</a:t>
            </a:r>
            <a:endParaRPr lang="en-GB" sz="2800" dirty="0">
              <a:solidFill>
                <a:schemeClr val="bg1"/>
              </a:solidFill>
            </a:endParaRPr>
          </a:p>
        </p:txBody>
      </p:sp>
      <p:cxnSp>
        <p:nvCxnSpPr>
          <p:cNvPr id="31" name="Straight Connector 30"/>
          <p:cNvCxnSpPr>
            <a:stCxn id="28" idx="3"/>
            <a:endCxn id="27" idx="2"/>
          </p:cNvCxnSpPr>
          <p:nvPr/>
        </p:nvCxnSpPr>
        <p:spPr>
          <a:xfrm flipV="1">
            <a:off x="6687863" y="2819400"/>
            <a:ext cx="1021037" cy="3004810"/>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152400" y="2209800"/>
            <a:ext cx="8751470" cy="2677656"/>
          </a:xfrm>
          <a:prstGeom prst="rect">
            <a:avLst/>
          </a:prstGeom>
        </p:spPr>
        <p:txBody>
          <a:bodyPr wrap="square">
            <a:spAutoFit/>
          </a:bodyPr>
          <a:lstStyle/>
          <a:p>
            <a:pPr algn="ctr"/>
            <a:endParaRPr lang="ro-RO" sz="3200" dirty="0" smtClean="0">
              <a:solidFill>
                <a:schemeClr val="bg1"/>
              </a:solidFill>
            </a:endParaRPr>
          </a:p>
          <a:p>
            <a:pPr algn="ctr"/>
            <a:r>
              <a:rPr lang="ro-RO" sz="3200" dirty="0" smtClean="0">
                <a:solidFill>
                  <a:schemeClr val="bg1"/>
                </a:solidFill>
              </a:rPr>
              <a:t>Pentru validare folosim următoarele multiplicatori (valabil pentru orice CNP din România) :</a:t>
            </a:r>
          </a:p>
          <a:p>
            <a:pPr algn="ctr"/>
            <a:endParaRPr lang="ro-RO" sz="3200" dirty="0" smtClean="0">
              <a:solidFill>
                <a:schemeClr val="bg1"/>
              </a:solidFill>
            </a:endParaRPr>
          </a:p>
          <a:p>
            <a:pPr algn="ctr"/>
            <a:r>
              <a:rPr lang="ro-RO" sz="4000" dirty="0" smtClean="0">
                <a:solidFill>
                  <a:schemeClr val="bg1"/>
                </a:solidFill>
              </a:rPr>
              <a:t>2 7 9 1 4 6 3 5 8 2 7 9</a:t>
            </a:r>
            <a:endParaRPr lang="en-GB" sz="4000" dirty="0"/>
          </a:p>
        </p:txBody>
      </p:sp>
      <p:sp>
        <p:nvSpPr>
          <p:cNvPr id="3" name="Rectangle 2"/>
          <p:cNvSpPr/>
          <p:nvPr/>
        </p:nvSpPr>
        <p:spPr>
          <a:xfrm>
            <a:off x="0" y="609600"/>
            <a:ext cx="9144000" cy="769441"/>
          </a:xfrm>
          <a:prstGeom prst="rect">
            <a:avLst/>
          </a:prstGeom>
        </p:spPr>
        <p:txBody>
          <a:bodyPr wrap="square">
            <a:spAutoFit/>
          </a:bodyPr>
          <a:lstStyle/>
          <a:p>
            <a:pPr algn="ctr"/>
            <a:r>
              <a:rPr lang="ro-RO" sz="4400" dirty="0" smtClean="0">
                <a:solidFill>
                  <a:schemeClr val="accent5">
                    <a:lumMod val="40000"/>
                    <a:lumOff val="60000"/>
                  </a:schemeClr>
                </a:solidFill>
              </a:rPr>
              <a:t>Metoda mod 11</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1676400" y="381000"/>
            <a:ext cx="7467600" cy="1323439"/>
          </a:xfrm>
          <a:prstGeom prst="rect">
            <a:avLst/>
          </a:prstGeom>
        </p:spPr>
        <p:txBody>
          <a:bodyPr wrap="square">
            <a:spAutoFit/>
          </a:bodyPr>
          <a:lstStyle/>
          <a:p>
            <a:r>
              <a:rPr lang="en-US" sz="4000" dirty="0" smtClean="0">
                <a:solidFill>
                  <a:schemeClr val="bg1"/>
                </a:solidFill>
              </a:rPr>
              <a:t>6</a:t>
            </a:r>
            <a:r>
              <a:rPr lang="ro-RO" sz="4000" dirty="0" smtClean="0">
                <a:solidFill>
                  <a:schemeClr val="bg1"/>
                </a:solidFill>
              </a:rPr>
              <a:t>  </a:t>
            </a:r>
            <a:r>
              <a:rPr lang="en-US" sz="4000" dirty="0" smtClean="0">
                <a:solidFill>
                  <a:schemeClr val="bg1"/>
                </a:solidFill>
              </a:rPr>
              <a:t>0</a:t>
            </a:r>
            <a:r>
              <a:rPr lang="ro-RO" sz="4000" dirty="0" smtClean="0">
                <a:solidFill>
                  <a:schemeClr val="bg1"/>
                </a:solidFill>
              </a:rPr>
              <a:t>  </a:t>
            </a:r>
            <a:r>
              <a:rPr lang="en-US" sz="4000" dirty="0" smtClean="0">
                <a:solidFill>
                  <a:schemeClr val="bg1"/>
                </a:solidFill>
              </a:rPr>
              <a:t>0</a:t>
            </a:r>
            <a:r>
              <a:rPr lang="ro-RO" sz="4000" dirty="0" smtClean="0">
                <a:solidFill>
                  <a:schemeClr val="bg1"/>
                </a:solidFill>
              </a:rPr>
              <a:t>  </a:t>
            </a:r>
            <a:r>
              <a:rPr lang="en-US" sz="4000" dirty="0" smtClean="0">
                <a:solidFill>
                  <a:schemeClr val="bg1"/>
                </a:solidFill>
              </a:rPr>
              <a:t>0</a:t>
            </a:r>
            <a:r>
              <a:rPr lang="ro-RO" sz="4000" dirty="0" smtClean="0">
                <a:solidFill>
                  <a:schemeClr val="bg1"/>
                </a:solidFill>
              </a:rPr>
              <a:t>  </a:t>
            </a:r>
            <a:r>
              <a:rPr lang="en-US" sz="4000" dirty="0" smtClean="0">
                <a:solidFill>
                  <a:schemeClr val="bg1"/>
                </a:solidFill>
              </a:rPr>
              <a:t>9</a:t>
            </a:r>
            <a:r>
              <a:rPr lang="ro-RO" sz="4000" dirty="0" smtClean="0">
                <a:solidFill>
                  <a:schemeClr val="bg1"/>
                </a:solidFill>
              </a:rPr>
              <a:t>  </a:t>
            </a:r>
            <a:r>
              <a:rPr lang="en-US" sz="4000" dirty="0" smtClean="0">
                <a:solidFill>
                  <a:schemeClr val="bg1"/>
                </a:solidFill>
              </a:rPr>
              <a:t>2</a:t>
            </a:r>
            <a:r>
              <a:rPr lang="ro-RO" sz="4000" dirty="0" smtClean="0">
                <a:solidFill>
                  <a:schemeClr val="bg1"/>
                </a:solidFill>
              </a:rPr>
              <a:t>  </a:t>
            </a:r>
            <a:r>
              <a:rPr lang="en-US" sz="4000" dirty="0" smtClean="0">
                <a:solidFill>
                  <a:schemeClr val="bg1"/>
                </a:solidFill>
              </a:rPr>
              <a:t>0</a:t>
            </a:r>
            <a:r>
              <a:rPr lang="ro-RO" sz="4000" dirty="0" smtClean="0">
                <a:solidFill>
                  <a:schemeClr val="bg1"/>
                </a:solidFill>
              </a:rPr>
              <a:t>  </a:t>
            </a:r>
            <a:r>
              <a:rPr lang="en-US" sz="4000" dirty="0" smtClean="0">
                <a:solidFill>
                  <a:schemeClr val="bg1"/>
                </a:solidFill>
              </a:rPr>
              <a:t>0</a:t>
            </a:r>
            <a:r>
              <a:rPr lang="ro-RO" sz="4000" dirty="0" smtClean="0">
                <a:solidFill>
                  <a:schemeClr val="bg1"/>
                </a:solidFill>
              </a:rPr>
              <a:t>  </a:t>
            </a:r>
            <a:r>
              <a:rPr lang="en-US" sz="4000" dirty="0" smtClean="0">
                <a:solidFill>
                  <a:schemeClr val="bg1"/>
                </a:solidFill>
              </a:rPr>
              <a:t>4</a:t>
            </a:r>
            <a:r>
              <a:rPr lang="ro-RO" sz="4000" dirty="0" smtClean="0">
                <a:solidFill>
                  <a:schemeClr val="bg1"/>
                </a:solidFill>
              </a:rPr>
              <a:t>  </a:t>
            </a:r>
            <a:r>
              <a:rPr lang="en-US" sz="4000" dirty="0" smtClean="0">
                <a:solidFill>
                  <a:schemeClr val="bg1"/>
                </a:solidFill>
              </a:rPr>
              <a:t>7</a:t>
            </a:r>
            <a:r>
              <a:rPr lang="ro-RO" sz="4000" dirty="0" smtClean="0">
                <a:solidFill>
                  <a:schemeClr val="bg1"/>
                </a:solidFill>
              </a:rPr>
              <a:t>  </a:t>
            </a:r>
            <a:r>
              <a:rPr lang="en-US" sz="4000" dirty="0" smtClean="0">
                <a:solidFill>
                  <a:schemeClr val="bg1"/>
                </a:solidFill>
              </a:rPr>
              <a:t>5</a:t>
            </a:r>
            <a:r>
              <a:rPr lang="ro-RO" sz="4000" dirty="0" smtClean="0">
                <a:solidFill>
                  <a:schemeClr val="bg1"/>
                </a:solidFill>
              </a:rPr>
              <a:t>  </a:t>
            </a:r>
            <a:r>
              <a:rPr lang="en-US" sz="4000" dirty="0" smtClean="0">
                <a:solidFill>
                  <a:schemeClr val="bg1"/>
                </a:solidFill>
              </a:rPr>
              <a:t>8</a:t>
            </a:r>
            <a:r>
              <a:rPr lang="ro-RO" sz="4000" dirty="0" smtClean="0">
                <a:solidFill>
                  <a:schemeClr val="bg1"/>
                </a:solidFill>
              </a:rPr>
              <a:t>  </a:t>
            </a:r>
            <a:r>
              <a:rPr lang="en-US" sz="4000" dirty="0" smtClean="0">
                <a:solidFill>
                  <a:srgbClr val="92D050"/>
                </a:solidFill>
              </a:rPr>
              <a:t>4</a:t>
            </a:r>
            <a:endParaRPr lang="ro-RO" sz="4000" dirty="0" smtClean="0">
              <a:solidFill>
                <a:srgbClr val="92D050"/>
              </a:solidFill>
            </a:endParaRPr>
          </a:p>
          <a:p>
            <a:r>
              <a:rPr lang="ro-RO" sz="4000" dirty="0" smtClean="0">
                <a:solidFill>
                  <a:schemeClr val="bg1"/>
                </a:solidFill>
              </a:rPr>
              <a:t>2  7  9  1  4  6  3  5  8  2  7  9</a:t>
            </a:r>
            <a:endParaRPr lang="en-GB" sz="4000" dirty="0"/>
          </a:p>
        </p:txBody>
      </p:sp>
      <p:sp>
        <p:nvSpPr>
          <p:cNvPr id="3" name="Rectangle 2"/>
          <p:cNvSpPr/>
          <p:nvPr/>
        </p:nvSpPr>
        <p:spPr>
          <a:xfrm>
            <a:off x="1701800"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182808"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2659058"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3144833"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3640133"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4125908"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602158"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5087933"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5583233"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069008"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6554783"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7031033"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533400" y="2514600"/>
            <a:ext cx="601447"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12</a:t>
            </a:r>
            <a:endParaRPr lang="en-GB" sz="3200" dirty="0">
              <a:solidFill>
                <a:schemeClr val="bg1">
                  <a:lumMod val="95000"/>
                </a:schemeClr>
              </a:solidFill>
            </a:endParaRPr>
          </a:p>
        </p:txBody>
      </p:sp>
      <p:sp>
        <p:nvSpPr>
          <p:cNvPr id="17" name="Rectangle 16"/>
          <p:cNvSpPr/>
          <p:nvPr/>
        </p:nvSpPr>
        <p:spPr>
          <a:xfrm>
            <a:off x="1711325"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p:cNvSpPr txBox="1"/>
          <p:nvPr/>
        </p:nvSpPr>
        <p:spPr>
          <a:xfrm>
            <a:off x="1283344"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0</a:t>
            </a:r>
            <a:endParaRPr lang="en-GB" sz="3200" dirty="0">
              <a:solidFill>
                <a:schemeClr val="bg1">
                  <a:lumMod val="95000"/>
                </a:schemeClr>
              </a:solidFill>
            </a:endParaRPr>
          </a:p>
        </p:txBody>
      </p:sp>
      <p:sp>
        <p:nvSpPr>
          <p:cNvPr id="19" name="TextBox 18"/>
          <p:cNvSpPr txBox="1"/>
          <p:nvPr/>
        </p:nvSpPr>
        <p:spPr>
          <a:xfrm>
            <a:off x="1816744"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0</a:t>
            </a:r>
            <a:endParaRPr lang="en-GB" sz="3200" dirty="0">
              <a:solidFill>
                <a:schemeClr val="bg1">
                  <a:lumMod val="95000"/>
                </a:schemeClr>
              </a:solidFill>
            </a:endParaRPr>
          </a:p>
        </p:txBody>
      </p:sp>
      <p:sp>
        <p:nvSpPr>
          <p:cNvPr id="20" name="TextBox 19"/>
          <p:cNvSpPr txBox="1"/>
          <p:nvPr/>
        </p:nvSpPr>
        <p:spPr>
          <a:xfrm>
            <a:off x="2362200"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0</a:t>
            </a:r>
            <a:endParaRPr lang="en-GB" sz="3200" dirty="0">
              <a:solidFill>
                <a:schemeClr val="bg1">
                  <a:lumMod val="95000"/>
                </a:schemeClr>
              </a:solidFill>
            </a:endParaRPr>
          </a:p>
        </p:txBody>
      </p:sp>
      <p:sp>
        <p:nvSpPr>
          <p:cNvPr id="21" name="TextBox 20"/>
          <p:cNvSpPr txBox="1"/>
          <p:nvPr/>
        </p:nvSpPr>
        <p:spPr>
          <a:xfrm>
            <a:off x="2895600" y="2514600"/>
            <a:ext cx="601447"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36</a:t>
            </a:r>
            <a:endParaRPr lang="en-GB" sz="3200" dirty="0">
              <a:solidFill>
                <a:schemeClr val="bg1">
                  <a:lumMod val="95000"/>
                </a:schemeClr>
              </a:solidFill>
            </a:endParaRPr>
          </a:p>
        </p:txBody>
      </p:sp>
      <p:sp>
        <p:nvSpPr>
          <p:cNvPr id="22" name="TextBox 21"/>
          <p:cNvSpPr txBox="1"/>
          <p:nvPr/>
        </p:nvSpPr>
        <p:spPr>
          <a:xfrm>
            <a:off x="3657600" y="2514600"/>
            <a:ext cx="601447"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12</a:t>
            </a:r>
            <a:endParaRPr lang="en-GB" sz="3200" dirty="0">
              <a:solidFill>
                <a:schemeClr val="bg1">
                  <a:lumMod val="95000"/>
                </a:schemeClr>
              </a:solidFill>
            </a:endParaRPr>
          </a:p>
        </p:txBody>
      </p:sp>
      <p:sp>
        <p:nvSpPr>
          <p:cNvPr id="23" name="TextBox 22"/>
          <p:cNvSpPr txBox="1"/>
          <p:nvPr/>
        </p:nvSpPr>
        <p:spPr>
          <a:xfrm>
            <a:off x="4419600"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0</a:t>
            </a:r>
            <a:endParaRPr lang="en-GB" sz="3200" dirty="0">
              <a:solidFill>
                <a:schemeClr val="bg1">
                  <a:lumMod val="95000"/>
                </a:schemeClr>
              </a:solidFill>
            </a:endParaRPr>
          </a:p>
        </p:txBody>
      </p:sp>
      <p:sp>
        <p:nvSpPr>
          <p:cNvPr id="24" name="TextBox 23"/>
          <p:cNvSpPr txBox="1"/>
          <p:nvPr/>
        </p:nvSpPr>
        <p:spPr>
          <a:xfrm>
            <a:off x="4953000"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0</a:t>
            </a:r>
            <a:endParaRPr lang="en-GB" sz="3200" dirty="0">
              <a:solidFill>
                <a:schemeClr val="bg1">
                  <a:lumMod val="95000"/>
                </a:schemeClr>
              </a:solidFill>
            </a:endParaRPr>
          </a:p>
        </p:txBody>
      </p:sp>
      <p:sp>
        <p:nvSpPr>
          <p:cNvPr id="26" name="TextBox 25"/>
          <p:cNvSpPr txBox="1"/>
          <p:nvPr/>
        </p:nvSpPr>
        <p:spPr>
          <a:xfrm>
            <a:off x="5494553" y="2514600"/>
            <a:ext cx="601447"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32</a:t>
            </a:r>
            <a:endParaRPr lang="en-GB" sz="3200" dirty="0">
              <a:solidFill>
                <a:schemeClr val="bg1">
                  <a:lumMod val="95000"/>
                </a:schemeClr>
              </a:solidFill>
            </a:endParaRPr>
          </a:p>
        </p:txBody>
      </p:sp>
      <p:sp>
        <p:nvSpPr>
          <p:cNvPr id="27" name="TextBox 26"/>
          <p:cNvSpPr txBox="1"/>
          <p:nvPr/>
        </p:nvSpPr>
        <p:spPr>
          <a:xfrm>
            <a:off x="6256553" y="2514600"/>
            <a:ext cx="601447"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14</a:t>
            </a:r>
            <a:endParaRPr lang="en-GB" sz="3200" dirty="0">
              <a:solidFill>
                <a:schemeClr val="bg1">
                  <a:lumMod val="95000"/>
                </a:schemeClr>
              </a:solidFill>
            </a:endParaRPr>
          </a:p>
        </p:txBody>
      </p:sp>
      <p:sp>
        <p:nvSpPr>
          <p:cNvPr id="28" name="TextBox 27"/>
          <p:cNvSpPr txBox="1"/>
          <p:nvPr/>
        </p:nvSpPr>
        <p:spPr>
          <a:xfrm>
            <a:off x="7010400" y="2514600"/>
            <a:ext cx="601447"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35</a:t>
            </a:r>
            <a:endParaRPr lang="en-GB" sz="3200" dirty="0">
              <a:solidFill>
                <a:schemeClr val="bg1">
                  <a:lumMod val="95000"/>
                </a:schemeClr>
              </a:solidFill>
            </a:endParaRPr>
          </a:p>
        </p:txBody>
      </p:sp>
      <p:sp>
        <p:nvSpPr>
          <p:cNvPr id="29" name="TextBox 28"/>
          <p:cNvSpPr txBox="1"/>
          <p:nvPr/>
        </p:nvSpPr>
        <p:spPr>
          <a:xfrm>
            <a:off x="7772400" y="2514600"/>
            <a:ext cx="601447"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72</a:t>
            </a:r>
            <a:endParaRPr lang="en-GB" sz="3200" dirty="0">
              <a:solidFill>
                <a:schemeClr val="bg1">
                  <a:lumMod val="95000"/>
                </a:schemeClr>
              </a:solidFill>
            </a:endParaRPr>
          </a:p>
        </p:txBody>
      </p:sp>
      <p:sp>
        <p:nvSpPr>
          <p:cNvPr id="30" name="TextBox 29"/>
          <p:cNvSpPr txBox="1"/>
          <p:nvPr/>
        </p:nvSpPr>
        <p:spPr>
          <a:xfrm>
            <a:off x="3048000" y="4114800"/>
            <a:ext cx="2716385"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 Suma este 213</a:t>
            </a:r>
            <a:endParaRPr lang="en-GB" sz="3200" dirty="0">
              <a:solidFill>
                <a:schemeClr val="bg1">
                  <a:lumMod val="95000"/>
                </a:schemeClr>
              </a:solidFill>
            </a:endParaRPr>
          </a:p>
        </p:txBody>
      </p:sp>
      <p:cxnSp>
        <p:nvCxnSpPr>
          <p:cNvPr id="32" name="Straight Connector 31"/>
          <p:cNvCxnSpPr>
            <a:stCxn id="17" idx="2"/>
            <a:endCxn id="16" idx="0"/>
          </p:cNvCxnSpPr>
          <p:nvPr/>
        </p:nvCxnSpPr>
        <p:spPr>
          <a:xfrm rot="5400000">
            <a:off x="923475" y="1536250"/>
            <a:ext cx="889000" cy="1067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5" idx="2"/>
            <a:endCxn id="18" idx="0"/>
          </p:cNvCxnSpPr>
          <p:nvPr/>
        </p:nvCxnSpPr>
        <p:spPr>
          <a:xfrm rot="5400000">
            <a:off x="1482090" y="1623382"/>
            <a:ext cx="889000" cy="893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6" idx="2"/>
            <a:endCxn id="19" idx="0"/>
          </p:cNvCxnSpPr>
          <p:nvPr/>
        </p:nvCxnSpPr>
        <p:spPr>
          <a:xfrm rot="5400000">
            <a:off x="1986915" y="1651957"/>
            <a:ext cx="889000" cy="836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7" idx="2"/>
            <a:endCxn id="20" idx="0"/>
          </p:cNvCxnSpPr>
          <p:nvPr/>
        </p:nvCxnSpPr>
        <p:spPr>
          <a:xfrm rot="5400000">
            <a:off x="2502531" y="1681798"/>
            <a:ext cx="889000" cy="776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8" idx="2"/>
            <a:endCxn id="21" idx="0"/>
          </p:cNvCxnSpPr>
          <p:nvPr/>
        </p:nvCxnSpPr>
        <p:spPr>
          <a:xfrm rot="5400000">
            <a:off x="3068979" y="1752946"/>
            <a:ext cx="889000" cy="6343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9" idx="2"/>
            <a:endCxn id="22" idx="0"/>
          </p:cNvCxnSpPr>
          <p:nvPr/>
        </p:nvCxnSpPr>
        <p:spPr>
          <a:xfrm rot="5400000">
            <a:off x="3692866" y="1891058"/>
            <a:ext cx="889000" cy="358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0" idx="2"/>
            <a:endCxn id="23" idx="0"/>
          </p:cNvCxnSpPr>
          <p:nvPr/>
        </p:nvCxnSpPr>
        <p:spPr>
          <a:xfrm rot="5400000">
            <a:off x="4259893" y="1981835"/>
            <a:ext cx="889000" cy="176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1" idx="2"/>
            <a:endCxn id="24" idx="0"/>
          </p:cNvCxnSpPr>
          <p:nvPr/>
        </p:nvCxnSpPr>
        <p:spPr>
          <a:xfrm rot="5400000">
            <a:off x="4769481" y="2005648"/>
            <a:ext cx="889000" cy="128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2" idx="2"/>
            <a:endCxn id="26" idx="0"/>
          </p:cNvCxnSpPr>
          <p:nvPr/>
        </p:nvCxnSpPr>
        <p:spPr>
          <a:xfrm rot="16200000" flipH="1">
            <a:off x="5340005" y="2059328"/>
            <a:ext cx="889000" cy="21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4" idx="2"/>
            <a:endCxn id="28" idx="0"/>
          </p:cNvCxnSpPr>
          <p:nvPr/>
        </p:nvCxnSpPr>
        <p:spPr>
          <a:xfrm rot="16200000" flipH="1">
            <a:off x="6583703" y="1787179"/>
            <a:ext cx="889000" cy="565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5" idx="2"/>
            <a:endCxn id="29" idx="0"/>
          </p:cNvCxnSpPr>
          <p:nvPr/>
        </p:nvCxnSpPr>
        <p:spPr>
          <a:xfrm rot="16200000" flipH="1">
            <a:off x="7202828" y="1644304"/>
            <a:ext cx="889000" cy="85159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13" idx="2"/>
            <a:endCxn id="27" idx="0"/>
          </p:cNvCxnSpPr>
          <p:nvPr/>
        </p:nvCxnSpPr>
        <p:spPr>
          <a:xfrm rot="16200000" flipH="1">
            <a:off x="5963892" y="1921215"/>
            <a:ext cx="889000" cy="297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6" idx="2"/>
            <a:endCxn id="30" idx="0"/>
          </p:cNvCxnSpPr>
          <p:nvPr/>
        </p:nvCxnSpPr>
        <p:spPr>
          <a:xfrm rot="16200000" flipH="1">
            <a:off x="2112446" y="1821052"/>
            <a:ext cx="1015425" cy="3572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18" idx="2"/>
            <a:endCxn id="30" idx="0"/>
          </p:cNvCxnSpPr>
          <p:nvPr/>
        </p:nvCxnSpPr>
        <p:spPr>
          <a:xfrm rot="16200000" flipH="1">
            <a:off x="2435320" y="2143926"/>
            <a:ext cx="1015425" cy="2926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9" idx="2"/>
            <a:endCxn id="30" idx="0"/>
          </p:cNvCxnSpPr>
          <p:nvPr/>
        </p:nvCxnSpPr>
        <p:spPr>
          <a:xfrm rot="16200000" flipH="1">
            <a:off x="2702020" y="2410626"/>
            <a:ext cx="1015425" cy="2392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20" idx="2"/>
            <a:endCxn id="30" idx="0"/>
          </p:cNvCxnSpPr>
          <p:nvPr/>
        </p:nvCxnSpPr>
        <p:spPr>
          <a:xfrm rot="16200000" flipH="1">
            <a:off x="2974748" y="2683354"/>
            <a:ext cx="1015425" cy="1847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1" idx="2"/>
            <a:endCxn id="30" idx="0"/>
          </p:cNvCxnSpPr>
          <p:nvPr/>
        </p:nvCxnSpPr>
        <p:spPr>
          <a:xfrm rot="16200000" flipH="1">
            <a:off x="3293546" y="3002152"/>
            <a:ext cx="1015425" cy="1209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22" idx="2"/>
            <a:endCxn id="30" idx="0"/>
          </p:cNvCxnSpPr>
          <p:nvPr/>
        </p:nvCxnSpPr>
        <p:spPr>
          <a:xfrm rot="16200000" flipH="1">
            <a:off x="3674546" y="3383152"/>
            <a:ext cx="1015425" cy="447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23" idx="2"/>
            <a:endCxn id="30" idx="0"/>
          </p:cNvCxnSpPr>
          <p:nvPr/>
        </p:nvCxnSpPr>
        <p:spPr>
          <a:xfrm rot="5400000">
            <a:off x="4003449" y="3502120"/>
            <a:ext cx="1015425" cy="209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4" idx="2"/>
            <a:endCxn id="30" idx="0"/>
          </p:cNvCxnSpPr>
          <p:nvPr/>
        </p:nvCxnSpPr>
        <p:spPr>
          <a:xfrm rot="5400000">
            <a:off x="4270149" y="3235420"/>
            <a:ext cx="1015425" cy="743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26" idx="2"/>
            <a:endCxn id="30" idx="0"/>
          </p:cNvCxnSpPr>
          <p:nvPr/>
        </p:nvCxnSpPr>
        <p:spPr>
          <a:xfrm rot="5400000">
            <a:off x="4593023" y="2912545"/>
            <a:ext cx="1015425" cy="1389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27" idx="2"/>
            <a:endCxn id="30" idx="0"/>
          </p:cNvCxnSpPr>
          <p:nvPr/>
        </p:nvCxnSpPr>
        <p:spPr>
          <a:xfrm rot="5400000">
            <a:off x="4974023" y="2531545"/>
            <a:ext cx="1015425" cy="2151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28" idx="2"/>
            <a:endCxn id="30" idx="0"/>
          </p:cNvCxnSpPr>
          <p:nvPr/>
        </p:nvCxnSpPr>
        <p:spPr>
          <a:xfrm rot="5400000">
            <a:off x="5350947" y="2154622"/>
            <a:ext cx="1015425" cy="2904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29" idx="2"/>
            <a:endCxn id="30" idx="0"/>
          </p:cNvCxnSpPr>
          <p:nvPr/>
        </p:nvCxnSpPr>
        <p:spPr>
          <a:xfrm rot="5400000">
            <a:off x="5731947" y="1773622"/>
            <a:ext cx="1015425" cy="3666931"/>
          </a:xfrm>
          <a:prstGeom prst="line">
            <a:avLst/>
          </a:prstGeom>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2848607" y="5486400"/>
            <a:ext cx="2331087"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213 : </a:t>
            </a:r>
            <a:r>
              <a:rPr lang="ro-RO" sz="3200" dirty="0" smtClean="0">
                <a:solidFill>
                  <a:srgbClr val="00B050"/>
                </a:solidFill>
              </a:rPr>
              <a:t>11</a:t>
            </a:r>
            <a:r>
              <a:rPr lang="ro-RO" sz="3200" dirty="0" smtClean="0">
                <a:solidFill>
                  <a:schemeClr val="bg1">
                    <a:lumMod val="95000"/>
                  </a:schemeClr>
                </a:solidFill>
              </a:rPr>
              <a:t> = 19</a:t>
            </a:r>
            <a:endParaRPr lang="en-GB" sz="3200" dirty="0">
              <a:solidFill>
                <a:schemeClr val="bg1">
                  <a:lumMod val="95000"/>
                </a:schemeClr>
              </a:solidFill>
            </a:endParaRPr>
          </a:p>
        </p:txBody>
      </p:sp>
      <p:sp>
        <p:nvSpPr>
          <p:cNvPr id="90" name="Down Arrow 89"/>
          <p:cNvSpPr/>
          <p:nvPr/>
        </p:nvSpPr>
        <p:spPr>
          <a:xfrm>
            <a:off x="4267200" y="4762500"/>
            <a:ext cx="304800" cy="685800"/>
          </a:xfrm>
          <a:prstGeom prst="downArrow">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Box 90"/>
          <p:cNvSpPr txBox="1"/>
          <p:nvPr/>
        </p:nvSpPr>
        <p:spPr>
          <a:xfrm>
            <a:off x="5287007" y="5486400"/>
            <a:ext cx="1418593" cy="584775"/>
          </a:xfrm>
          <a:prstGeom prst="rect">
            <a:avLst/>
          </a:prstGeom>
          <a:noFill/>
          <a:ln w="31750">
            <a:solidFill>
              <a:srgbClr val="92D050"/>
            </a:solidFill>
          </a:ln>
        </p:spPr>
        <p:txBody>
          <a:bodyPr wrap="none" rtlCol="0">
            <a:spAutoFit/>
          </a:bodyPr>
          <a:lstStyle/>
          <a:p>
            <a:r>
              <a:rPr lang="ro-RO" sz="3200" dirty="0" smtClean="0">
                <a:solidFill>
                  <a:schemeClr val="bg1">
                    <a:lumMod val="95000"/>
                  </a:schemeClr>
                </a:solidFill>
              </a:rPr>
              <a:t>rest = </a:t>
            </a:r>
            <a:r>
              <a:rPr lang="ro-RO" sz="3200" dirty="0" smtClean="0">
                <a:solidFill>
                  <a:srgbClr val="92D050"/>
                </a:solidFill>
              </a:rPr>
              <a:t>4</a:t>
            </a:r>
            <a:endParaRPr lang="en-GB" sz="3200" dirty="0">
              <a:solidFill>
                <a:srgbClr val="92D050"/>
              </a:solidFill>
            </a:endParaRPr>
          </a:p>
        </p:txBody>
      </p:sp>
      <p:sp>
        <p:nvSpPr>
          <p:cNvPr id="140" name="Rectangle 139"/>
          <p:cNvSpPr/>
          <p:nvPr/>
        </p:nvSpPr>
        <p:spPr>
          <a:xfrm>
            <a:off x="0" y="6248400"/>
            <a:ext cx="9144000" cy="523220"/>
          </a:xfrm>
          <a:prstGeom prst="rect">
            <a:avLst/>
          </a:prstGeom>
        </p:spPr>
        <p:txBody>
          <a:bodyPr wrap="square">
            <a:spAutoFit/>
          </a:bodyPr>
          <a:lstStyle/>
          <a:p>
            <a:pPr algn="ctr"/>
            <a:r>
              <a:rPr lang="en-US" sz="2800" dirty="0" smtClean="0">
                <a:solidFill>
                  <a:schemeClr val="bg1">
                    <a:lumMod val="85000"/>
                  </a:schemeClr>
                </a:solidFill>
              </a:rPr>
              <a:t> </a:t>
            </a:r>
            <a:r>
              <a:rPr lang="en-GB" sz="2800" dirty="0" err="1" smtClean="0">
                <a:solidFill>
                  <a:schemeClr val="bg1">
                    <a:lumMod val="85000"/>
                  </a:schemeClr>
                </a:solidFill>
              </a:rPr>
              <a:t>Dac</a:t>
            </a:r>
            <a:r>
              <a:rPr lang="ro-RO" sz="2800" dirty="0" smtClean="0">
                <a:solidFill>
                  <a:schemeClr val="bg1">
                    <a:lumMod val="85000"/>
                  </a:schemeClr>
                </a:solidFill>
              </a:rPr>
              <a:t>ă</a:t>
            </a:r>
            <a:r>
              <a:rPr lang="en-GB" sz="2800" dirty="0" smtClean="0">
                <a:solidFill>
                  <a:schemeClr val="bg1">
                    <a:lumMod val="85000"/>
                  </a:schemeClr>
                </a:solidFill>
              </a:rPr>
              <a:t> </a:t>
            </a:r>
            <a:r>
              <a:rPr lang="en-GB" sz="2800" dirty="0" err="1" smtClean="0">
                <a:solidFill>
                  <a:schemeClr val="bg1">
                    <a:lumMod val="85000"/>
                  </a:schemeClr>
                </a:solidFill>
              </a:rPr>
              <a:t>restul</a:t>
            </a:r>
            <a:r>
              <a:rPr lang="en-GB" sz="2800" dirty="0" smtClean="0">
                <a:solidFill>
                  <a:schemeClr val="bg1">
                    <a:lumMod val="85000"/>
                  </a:schemeClr>
                </a:solidFill>
              </a:rPr>
              <a:t> </a:t>
            </a:r>
            <a:r>
              <a:rPr lang="ro-RO" sz="2800" dirty="0" smtClean="0">
                <a:solidFill>
                  <a:schemeClr val="bg1">
                    <a:lumMod val="85000"/>
                  </a:schemeClr>
                </a:solidFill>
              </a:rPr>
              <a:t>î</a:t>
            </a:r>
            <a:r>
              <a:rPr lang="en-GB" sz="2800" dirty="0" smtClean="0">
                <a:solidFill>
                  <a:schemeClr val="bg1">
                    <a:lumMod val="85000"/>
                  </a:schemeClr>
                </a:solidFill>
              </a:rPr>
              <a:t>mp</a:t>
            </a:r>
            <a:r>
              <a:rPr lang="ro-RO" sz="2800" dirty="0" smtClean="0">
                <a:solidFill>
                  <a:schemeClr val="bg1">
                    <a:lumMod val="85000"/>
                  </a:schemeClr>
                </a:solidFill>
              </a:rPr>
              <a:t>ă</a:t>
            </a:r>
            <a:r>
              <a:rPr lang="en-GB" sz="2800" dirty="0" smtClean="0">
                <a:solidFill>
                  <a:schemeClr val="bg1">
                    <a:lumMod val="85000"/>
                  </a:schemeClr>
                </a:solidFill>
              </a:rPr>
              <a:t>r</a:t>
            </a:r>
            <a:r>
              <a:rPr lang="ro-RO" sz="2800" dirty="0" smtClean="0">
                <a:solidFill>
                  <a:schemeClr val="bg1">
                    <a:lumMod val="85000"/>
                  </a:schemeClr>
                </a:solidFill>
              </a:rPr>
              <a:t>ț</a:t>
            </a:r>
            <a:r>
              <a:rPr lang="en-GB" sz="2800" dirty="0" err="1" smtClean="0">
                <a:solidFill>
                  <a:schemeClr val="bg1">
                    <a:lumMod val="85000"/>
                  </a:schemeClr>
                </a:solidFill>
              </a:rPr>
              <a:t>irii</a:t>
            </a:r>
            <a:r>
              <a:rPr lang="en-GB" sz="2800" dirty="0" smtClean="0">
                <a:solidFill>
                  <a:schemeClr val="bg1">
                    <a:lumMod val="85000"/>
                  </a:schemeClr>
                </a:solidFill>
              </a:rPr>
              <a:t> </a:t>
            </a:r>
            <a:r>
              <a:rPr lang="en-GB" sz="2800" dirty="0" err="1" smtClean="0">
                <a:solidFill>
                  <a:schemeClr val="bg1">
                    <a:lumMod val="85000"/>
                  </a:schemeClr>
                </a:solidFill>
              </a:rPr>
              <a:t>este</a:t>
            </a:r>
            <a:r>
              <a:rPr lang="en-GB" sz="2800" dirty="0" smtClean="0">
                <a:solidFill>
                  <a:schemeClr val="bg1">
                    <a:lumMod val="85000"/>
                  </a:schemeClr>
                </a:solidFill>
              </a:rPr>
              <a:t> 10 </a:t>
            </a:r>
            <a:r>
              <a:rPr lang="en-GB" sz="2800" dirty="0" err="1" smtClean="0">
                <a:solidFill>
                  <a:schemeClr val="bg1">
                    <a:lumMod val="85000"/>
                  </a:schemeClr>
                </a:solidFill>
              </a:rPr>
              <a:t>atunci</a:t>
            </a:r>
            <a:r>
              <a:rPr lang="en-GB" sz="2800" dirty="0" smtClean="0">
                <a:solidFill>
                  <a:schemeClr val="bg1">
                    <a:lumMod val="85000"/>
                  </a:schemeClr>
                </a:solidFill>
              </a:rPr>
              <a:t> </a:t>
            </a:r>
            <a:r>
              <a:rPr lang="en-GB" sz="2800" dirty="0" err="1" smtClean="0">
                <a:solidFill>
                  <a:schemeClr val="bg1">
                    <a:lumMod val="85000"/>
                  </a:schemeClr>
                </a:solidFill>
              </a:rPr>
              <a:t>cifra</a:t>
            </a:r>
            <a:r>
              <a:rPr lang="en-GB" sz="2800" dirty="0" smtClean="0">
                <a:solidFill>
                  <a:schemeClr val="bg1">
                    <a:lumMod val="85000"/>
                  </a:schemeClr>
                </a:solidFill>
              </a:rPr>
              <a:t> de control </a:t>
            </a:r>
            <a:r>
              <a:rPr lang="en-GB" sz="2800" dirty="0" err="1" smtClean="0">
                <a:solidFill>
                  <a:schemeClr val="bg1">
                    <a:lumMod val="85000"/>
                  </a:schemeClr>
                </a:solidFill>
              </a:rPr>
              <a:t>este</a:t>
            </a:r>
            <a:r>
              <a:rPr lang="en-GB" sz="2800" dirty="0" smtClean="0">
                <a:solidFill>
                  <a:schemeClr val="bg1">
                    <a:lumMod val="85000"/>
                  </a:schemeClr>
                </a:solidFill>
              </a:rPr>
              <a:t> 1</a:t>
            </a:r>
            <a:endParaRPr lang="en-GB" sz="2800" dirty="0">
              <a:solidFill>
                <a:schemeClr val="bg1">
                  <a:lumMod val="85000"/>
                </a:schemeClr>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TextBox 2"/>
          <p:cNvSpPr txBox="1"/>
          <p:nvPr/>
        </p:nvSpPr>
        <p:spPr>
          <a:xfrm>
            <a:off x="0" y="685800"/>
            <a:ext cx="9144000" cy="707886"/>
          </a:xfrm>
          <a:prstGeom prst="rect">
            <a:avLst/>
          </a:prstGeom>
          <a:noFill/>
        </p:spPr>
        <p:txBody>
          <a:bodyPr wrap="square" rtlCol="0">
            <a:spAutoFit/>
          </a:bodyPr>
          <a:lstStyle/>
          <a:p>
            <a:pPr algn="ctr"/>
            <a:r>
              <a:rPr lang="en-US" sz="4000" dirty="0" err="1" smtClean="0">
                <a:solidFill>
                  <a:schemeClr val="bg1"/>
                </a:solidFill>
              </a:rPr>
              <a:t>Exemplu</a:t>
            </a:r>
            <a:r>
              <a:rPr lang="en-US" sz="4000" dirty="0" smtClean="0">
                <a:solidFill>
                  <a:schemeClr val="bg1"/>
                </a:solidFill>
              </a:rPr>
              <a:t> </a:t>
            </a:r>
            <a:r>
              <a:rPr lang="en-US" sz="4000" dirty="0" err="1" smtClean="0">
                <a:solidFill>
                  <a:schemeClr val="bg1"/>
                </a:solidFill>
              </a:rPr>
              <a:t>pentru</a:t>
            </a:r>
            <a:r>
              <a:rPr lang="en-US" sz="4000" dirty="0" smtClean="0">
                <a:solidFill>
                  <a:schemeClr val="bg1"/>
                </a:solidFill>
              </a:rPr>
              <a:t> PII </a:t>
            </a:r>
            <a:r>
              <a:rPr lang="ro-RO" sz="4000" dirty="0" smtClean="0">
                <a:solidFill>
                  <a:schemeClr val="bg1"/>
                </a:solidFill>
              </a:rPr>
              <a:t>2</a:t>
            </a:r>
            <a:r>
              <a:rPr lang="en-US" sz="4000" dirty="0" smtClean="0">
                <a:solidFill>
                  <a:schemeClr val="bg1"/>
                </a:solidFill>
              </a:rPr>
              <a:t>/2</a:t>
            </a:r>
            <a:endParaRPr lang="en-GB" sz="4000" dirty="0">
              <a:solidFill>
                <a:schemeClr val="bg1"/>
              </a:solidFill>
            </a:endParaRPr>
          </a:p>
        </p:txBody>
      </p:sp>
      <p:pic>
        <p:nvPicPr>
          <p:cNvPr id="7170" name="Picture 2" descr="C:\Users\Dani\Desktop\Bacau\backGrounds\IMG_20190729_003458.jpg"/>
          <p:cNvPicPr>
            <a:picLocks noChangeAspect="1" noChangeArrowheads="1"/>
          </p:cNvPicPr>
          <p:nvPr/>
        </p:nvPicPr>
        <p:blipFill>
          <a:blip r:embed="rId2" cstate="print"/>
          <a:srcRect/>
          <a:stretch>
            <a:fillRect/>
          </a:stretch>
        </p:blipFill>
        <p:spPr bwMode="auto">
          <a:xfrm>
            <a:off x="1828800" y="2667000"/>
            <a:ext cx="5080000" cy="3810000"/>
          </a:xfrm>
          <a:prstGeom prst="rect">
            <a:avLst/>
          </a:prstGeom>
          <a:noFill/>
        </p:spPr>
      </p:pic>
      <p:sp>
        <p:nvSpPr>
          <p:cNvPr id="5" name="TextBox 4"/>
          <p:cNvSpPr txBox="1"/>
          <p:nvPr/>
        </p:nvSpPr>
        <p:spPr>
          <a:xfrm>
            <a:off x="0" y="1676400"/>
            <a:ext cx="9144000" cy="646331"/>
          </a:xfrm>
          <a:prstGeom prst="rect">
            <a:avLst/>
          </a:prstGeom>
          <a:noFill/>
        </p:spPr>
        <p:txBody>
          <a:bodyPr wrap="square" rtlCol="0">
            <a:spAutoFit/>
          </a:bodyPr>
          <a:lstStyle/>
          <a:p>
            <a:pPr algn="ctr"/>
            <a:r>
              <a:rPr lang="ro-RO" sz="3600" dirty="0" smtClean="0">
                <a:solidFill>
                  <a:schemeClr val="bg1">
                    <a:lumMod val="95000"/>
                  </a:schemeClr>
                </a:solidFill>
              </a:rPr>
              <a:t>Cod de bară</a:t>
            </a:r>
            <a:endParaRPr lang="en-GB" sz="36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016204"/>
            <a:ext cx="9144000" cy="1107996"/>
          </a:xfrm>
          <a:prstGeom prst="rect">
            <a:avLst/>
          </a:prstGeom>
          <a:noFill/>
        </p:spPr>
        <p:txBody>
          <a:bodyPr wrap="square" rtlCol="0">
            <a:spAutoFit/>
          </a:bodyPr>
          <a:lstStyle/>
          <a:p>
            <a:pPr algn="ctr"/>
            <a:r>
              <a:rPr lang="ro-RO" sz="6600" dirty="0" smtClean="0">
                <a:solidFill>
                  <a:schemeClr val="bg1"/>
                </a:solidFill>
              </a:rPr>
              <a:t>594114302263 2</a:t>
            </a:r>
            <a:endParaRPr lang="en-GB" sz="6600" dirty="0">
              <a:solidFill>
                <a:schemeClr val="bg1"/>
              </a:solidFill>
            </a:endParaRPr>
          </a:p>
        </p:txBody>
      </p:sp>
      <p:sp>
        <p:nvSpPr>
          <p:cNvPr id="3" name="Rectangle 2"/>
          <p:cNvSpPr/>
          <p:nvPr/>
        </p:nvSpPr>
        <p:spPr>
          <a:xfrm>
            <a:off x="6959600" y="2171490"/>
            <a:ext cx="508000" cy="838200"/>
          </a:xfrm>
          <a:prstGeom prst="rect">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6023682" y="4786745"/>
            <a:ext cx="2420663" cy="523220"/>
          </a:xfrm>
          <a:prstGeom prst="rect">
            <a:avLst/>
          </a:prstGeom>
          <a:ln>
            <a:solidFill>
              <a:srgbClr val="92D050"/>
            </a:solidFill>
          </a:ln>
        </p:spPr>
        <p:txBody>
          <a:bodyPr wrap="none">
            <a:spAutoFit/>
          </a:bodyPr>
          <a:lstStyle/>
          <a:p>
            <a:r>
              <a:rPr lang="ro-RO" sz="2800" dirty="0" smtClean="0">
                <a:solidFill>
                  <a:schemeClr val="bg1"/>
                </a:solidFill>
              </a:rPr>
              <a:t>Cifră de control</a:t>
            </a:r>
            <a:endParaRPr lang="en-GB" sz="2800" dirty="0">
              <a:solidFill>
                <a:schemeClr val="bg1"/>
              </a:solidFill>
            </a:endParaRPr>
          </a:p>
        </p:txBody>
      </p:sp>
      <p:cxnSp>
        <p:nvCxnSpPr>
          <p:cNvPr id="5" name="Straight Connector 4"/>
          <p:cNvCxnSpPr>
            <a:stCxn id="4" idx="0"/>
            <a:endCxn id="3" idx="2"/>
          </p:cNvCxnSpPr>
          <p:nvPr/>
        </p:nvCxnSpPr>
        <p:spPr>
          <a:xfrm rot="16200000" flipV="1">
            <a:off x="6335280" y="3888011"/>
            <a:ext cx="1777055" cy="20414"/>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655620" y="2170834"/>
            <a:ext cx="5230090" cy="838200"/>
          </a:xfrm>
          <a:prstGeom prst="rect">
            <a:avLst/>
          </a:prstGeom>
          <a:solidFill>
            <a:schemeClr val="accent1">
              <a:alpha val="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295400" y="4786745"/>
            <a:ext cx="4495800" cy="523220"/>
          </a:xfrm>
          <a:prstGeom prst="rect">
            <a:avLst/>
          </a:prstGeom>
          <a:ln>
            <a:solidFill>
              <a:srgbClr val="00B0F0"/>
            </a:solidFill>
          </a:ln>
        </p:spPr>
        <p:txBody>
          <a:bodyPr wrap="square">
            <a:spAutoFit/>
          </a:bodyPr>
          <a:lstStyle/>
          <a:p>
            <a:r>
              <a:rPr lang="ro-RO" sz="2800" dirty="0" smtClean="0">
                <a:solidFill>
                  <a:schemeClr val="bg1"/>
                </a:solidFill>
              </a:rPr>
              <a:t>Secvență de numere aleator</a:t>
            </a:r>
            <a:endParaRPr lang="en-GB" sz="2800" dirty="0">
              <a:solidFill>
                <a:schemeClr val="bg1"/>
              </a:solidFill>
            </a:endParaRPr>
          </a:p>
        </p:txBody>
      </p:sp>
      <p:cxnSp>
        <p:nvCxnSpPr>
          <p:cNvPr id="11" name="Straight Connector 10"/>
          <p:cNvCxnSpPr>
            <a:stCxn id="10" idx="0"/>
          </p:cNvCxnSpPr>
          <p:nvPr/>
        </p:nvCxnSpPr>
        <p:spPr>
          <a:xfrm rot="5400000" flipH="1" flipV="1">
            <a:off x="2654879" y="3860222"/>
            <a:ext cx="1814945" cy="38102"/>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4" name="Rectangle 3"/>
          <p:cNvSpPr/>
          <p:nvPr/>
        </p:nvSpPr>
        <p:spPr>
          <a:xfrm>
            <a:off x="0" y="2209800"/>
            <a:ext cx="9144000" cy="2677656"/>
          </a:xfrm>
          <a:prstGeom prst="rect">
            <a:avLst/>
          </a:prstGeom>
        </p:spPr>
        <p:txBody>
          <a:bodyPr wrap="square">
            <a:spAutoFit/>
          </a:bodyPr>
          <a:lstStyle/>
          <a:p>
            <a:pPr algn="ctr"/>
            <a:endParaRPr lang="ro-RO" sz="3200" dirty="0" smtClean="0">
              <a:solidFill>
                <a:schemeClr val="bg1"/>
              </a:solidFill>
            </a:endParaRPr>
          </a:p>
          <a:p>
            <a:pPr algn="ctr"/>
            <a:r>
              <a:rPr lang="ro-RO" sz="3200" dirty="0" smtClean="0">
                <a:solidFill>
                  <a:schemeClr val="bg1"/>
                </a:solidFill>
              </a:rPr>
              <a:t>Pentru validare folosim următoarele multiplicatori (valabil pentru orice cod de bară probabil din lume) :</a:t>
            </a:r>
          </a:p>
          <a:p>
            <a:pPr algn="ctr"/>
            <a:endParaRPr lang="ro-RO" sz="3200" dirty="0" smtClean="0">
              <a:solidFill>
                <a:schemeClr val="bg1"/>
              </a:solidFill>
            </a:endParaRPr>
          </a:p>
          <a:p>
            <a:pPr algn="ctr"/>
            <a:r>
              <a:rPr lang="ro-RO" sz="4000" dirty="0" smtClean="0">
                <a:solidFill>
                  <a:schemeClr val="bg1"/>
                </a:solidFill>
              </a:rPr>
              <a:t>1 3 1 3 1 3 1 3 1 3 1 3</a:t>
            </a:r>
            <a:endParaRPr lang="en-GB" sz="4000" dirty="0"/>
          </a:p>
        </p:txBody>
      </p:sp>
      <p:sp>
        <p:nvSpPr>
          <p:cNvPr id="5" name="Rectangle 4"/>
          <p:cNvSpPr/>
          <p:nvPr/>
        </p:nvSpPr>
        <p:spPr>
          <a:xfrm>
            <a:off x="0" y="609600"/>
            <a:ext cx="9144000" cy="769441"/>
          </a:xfrm>
          <a:prstGeom prst="rect">
            <a:avLst/>
          </a:prstGeom>
        </p:spPr>
        <p:txBody>
          <a:bodyPr wrap="square">
            <a:spAutoFit/>
          </a:bodyPr>
          <a:lstStyle/>
          <a:p>
            <a:pPr algn="ctr"/>
            <a:r>
              <a:rPr lang="ro-RO" sz="4400" dirty="0" smtClean="0">
                <a:solidFill>
                  <a:schemeClr val="accent5">
                    <a:lumMod val="40000"/>
                    <a:lumOff val="60000"/>
                  </a:schemeClr>
                </a:solidFill>
              </a:rPr>
              <a:t>Metoda mod 10 </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TextBox 2"/>
          <p:cNvSpPr txBox="1"/>
          <p:nvPr/>
        </p:nvSpPr>
        <p:spPr>
          <a:xfrm>
            <a:off x="0" y="457200"/>
            <a:ext cx="9144000" cy="707886"/>
          </a:xfrm>
          <a:prstGeom prst="rect">
            <a:avLst/>
          </a:prstGeom>
          <a:noFill/>
        </p:spPr>
        <p:txBody>
          <a:bodyPr wrap="square" rtlCol="0">
            <a:spAutoFit/>
          </a:bodyPr>
          <a:lstStyle/>
          <a:p>
            <a:pPr algn="ctr"/>
            <a:r>
              <a:rPr lang="ro-RO" sz="4000" dirty="0" smtClean="0">
                <a:solidFill>
                  <a:schemeClr val="bg1"/>
                </a:solidFill>
              </a:rPr>
              <a:t>5  9  4  1  1  4  3  0  2  2  6  3  </a:t>
            </a:r>
            <a:r>
              <a:rPr lang="ro-RO" sz="4000" dirty="0" smtClean="0">
                <a:solidFill>
                  <a:srgbClr val="00B050"/>
                </a:solidFill>
              </a:rPr>
              <a:t>2</a:t>
            </a:r>
            <a:endParaRPr lang="en-GB" sz="4000" dirty="0">
              <a:solidFill>
                <a:srgbClr val="00B050"/>
              </a:solidFill>
            </a:endParaRPr>
          </a:p>
        </p:txBody>
      </p:sp>
      <p:sp>
        <p:nvSpPr>
          <p:cNvPr id="4" name="Rectangle 3"/>
          <p:cNvSpPr/>
          <p:nvPr/>
        </p:nvSpPr>
        <p:spPr>
          <a:xfrm>
            <a:off x="1461221" y="491835"/>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1447800" y="968514"/>
            <a:ext cx="7696200" cy="707886"/>
          </a:xfrm>
          <a:prstGeom prst="rect">
            <a:avLst/>
          </a:prstGeom>
          <a:noFill/>
        </p:spPr>
        <p:txBody>
          <a:bodyPr wrap="square" rtlCol="0">
            <a:spAutoFit/>
          </a:bodyPr>
          <a:lstStyle/>
          <a:p>
            <a:r>
              <a:rPr lang="ro-RO" sz="4000" dirty="0" smtClean="0">
                <a:solidFill>
                  <a:schemeClr val="bg1"/>
                </a:solidFill>
              </a:rPr>
              <a:t>1  3  1  3  1  3  1  3  1  3  1  3</a:t>
            </a:r>
            <a:endParaRPr lang="en-GB" sz="4000" dirty="0">
              <a:solidFill>
                <a:schemeClr val="bg1"/>
              </a:solidFill>
            </a:endParaRPr>
          </a:p>
        </p:txBody>
      </p:sp>
      <p:sp>
        <p:nvSpPr>
          <p:cNvPr id="6" name="Rectangle 5"/>
          <p:cNvSpPr/>
          <p:nvPr/>
        </p:nvSpPr>
        <p:spPr>
          <a:xfrm>
            <a:off x="1946565" y="490537"/>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2438400" y="490541"/>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2928941" y="485778"/>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3414711" y="481007"/>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3895726" y="476244"/>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4371970" y="476252"/>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4857748" y="476252"/>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348289" y="476252"/>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34067" y="471489"/>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319837" y="471488"/>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805615" y="471487"/>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p:cNvSpPr txBox="1"/>
          <p:nvPr/>
        </p:nvSpPr>
        <p:spPr>
          <a:xfrm>
            <a:off x="762000"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5</a:t>
            </a:r>
            <a:endParaRPr lang="en-GB" sz="3200" dirty="0">
              <a:solidFill>
                <a:schemeClr val="bg1">
                  <a:lumMod val="95000"/>
                </a:schemeClr>
              </a:solidFill>
            </a:endParaRPr>
          </a:p>
        </p:txBody>
      </p:sp>
      <p:cxnSp>
        <p:nvCxnSpPr>
          <p:cNvPr id="19" name="Straight Connector 18"/>
          <p:cNvCxnSpPr>
            <a:endCxn id="18" idx="0"/>
          </p:cNvCxnSpPr>
          <p:nvPr/>
        </p:nvCxnSpPr>
        <p:spPr>
          <a:xfrm rot="5400000">
            <a:off x="876935" y="1715134"/>
            <a:ext cx="881059" cy="717872"/>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71600" y="2514600"/>
            <a:ext cx="601447"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27</a:t>
            </a:r>
            <a:endParaRPr lang="en-GB" sz="3200" dirty="0">
              <a:solidFill>
                <a:schemeClr val="bg1">
                  <a:lumMod val="95000"/>
                </a:schemeClr>
              </a:solidFill>
            </a:endParaRPr>
          </a:p>
        </p:txBody>
      </p:sp>
      <p:cxnSp>
        <p:nvCxnSpPr>
          <p:cNvPr id="22" name="Straight Connector 21"/>
          <p:cNvCxnSpPr>
            <a:stCxn id="6" idx="2"/>
            <a:endCxn id="21" idx="0"/>
          </p:cNvCxnSpPr>
          <p:nvPr/>
        </p:nvCxnSpPr>
        <p:spPr>
          <a:xfrm rot="5400000">
            <a:off x="1464164" y="1841698"/>
            <a:ext cx="881063" cy="464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7" idx="2"/>
            <a:endCxn id="55" idx="0"/>
          </p:cNvCxnSpPr>
          <p:nvPr/>
        </p:nvCxnSpPr>
        <p:spPr>
          <a:xfrm rot="5400000">
            <a:off x="2071057" y="1956756"/>
            <a:ext cx="881059" cy="234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8" idx="2"/>
            <a:endCxn id="58" idx="0"/>
          </p:cNvCxnSpPr>
          <p:nvPr/>
        </p:nvCxnSpPr>
        <p:spPr>
          <a:xfrm rot="5400000">
            <a:off x="2624774" y="2019933"/>
            <a:ext cx="885822" cy="103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9" idx="2"/>
            <a:endCxn id="59" idx="0"/>
          </p:cNvCxnSpPr>
          <p:nvPr/>
        </p:nvCxnSpPr>
        <p:spPr>
          <a:xfrm rot="16200000" flipH="1">
            <a:off x="3170073" y="2059144"/>
            <a:ext cx="890593" cy="20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0" idx="2"/>
            <a:endCxn id="60" idx="0"/>
          </p:cNvCxnSpPr>
          <p:nvPr/>
        </p:nvCxnSpPr>
        <p:spPr>
          <a:xfrm rot="16200000" flipH="1">
            <a:off x="3765097" y="1940373"/>
            <a:ext cx="895356" cy="2530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1" idx="2"/>
            <a:endCxn id="61" idx="0"/>
          </p:cNvCxnSpPr>
          <p:nvPr/>
        </p:nvCxnSpPr>
        <p:spPr>
          <a:xfrm rot="16200000" flipH="1">
            <a:off x="4332125" y="1849597"/>
            <a:ext cx="895348" cy="434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3" idx="2"/>
            <a:endCxn id="62" idx="0"/>
          </p:cNvCxnSpPr>
          <p:nvPr/>
        </p:nvCxnSpPr>
        <p:spPr>
          <a:xfrm rot="16200000" flipH="1">
            <a:off x="4879814" y="1787686"/>
            <a:ext cx="895348" cy="558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4" idx="2"/>
            <a:endCxn id="63" idx="0"/>
          </p:cNvCxnSpPr>
          <p:nvPr/>
        </p:nvCxnSpPr>
        <p:spPr>
          <a:xfrm rot="16200000" flipH="1">
            <a:off x="5429884" y="1728156"/>
            <a:ext cx="895348" cy="67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5" idx="2"/>
            <a:endCxn id="64" idx="0"/>
          </p:cNvCxnSpPr>
          <p:nvPr/>
        </p:nvCxnSpPr>
        <p:spPr>
          <a:xfrm rot="16200000" flipH="1">
            <a:off x="5975192" y="1663863"/>
            <a:ext cx="900111" cy="801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6" idx="2"/>
            <a:endCxn id="65" idx="0"/>
          </p:cNvCxnSpPr>
          <p:nvPr/>
        </p:nvCxnSpPr>
        <p:spPr>
          <a:xfrm rot="16200000" flipH="1">
            <a:off x="6522876" y="1601948"/>
            <a:ext cx="900112" cy="925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7" idx="2"/>
            <a:endCxn id="66" idx="0"/>
          </p:cNvCxnSpPr>
          <p:nvPr/>
        </p:nvCxnSpPr>
        <p:spPr>
          <a:xfrm rot="16200000" flipH="1">
            <a:off x="7064537" y="1546064"/>
            <a:ext cx="900113" cy="1036957"/>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197744"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4</a:t>
            </a:r>
            <a:endParaRPr lang="en-GB" sz="3200" dirty="0">
              <a:solidFill>
                <a:schemeClr val="bg1">
                  <a:lumMod val="95000"/>
                </a:schemeClr>
              </a:solidFill>
            </a:endParaRPr>
          </a:p>
        </p:txBody>
      </p:sp>
      <p:sp>
        <p:nvSpPr>
          <p:cNvPr id="58" name="TextBox 57"/>
          <p:cNvSpPr txBox="1"/>
          <p:nvPr/>
        </p:nvSpPr>
        <p:spPr>
          <a:xfrm>
            <a:off x="2819400"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3</a:t>
            </a:r>
            <a:endParaRPr lang="en-GB" sz="3200" dirty="0">
              <a:solidFill>
                <a:schemeClr val="bg1">
                  <a:lumMod val="95000"/>
                </a:schemeClr>
              </a:solidFill>
            </a:endParaRPr>
          </a:p>
        </p:txBody>
      </p:sp>
      <p:sp>
        <p:nvSpPr>
          <p:cNvPr id="59" name="TextBox 58"/>
          <p:cNvSpPr txBox="1"/>
          <p:nvPr/>
        </p:nvSpPr>
        <p:spPr>
          <a:xfrm>
            <a:off x="3429000"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1</a:t>
            </a:r>
            <a:endParaRPr lang="en-GB" sz="3200" dirty="0">
              <a:solidFill>
                <a:schemeClr val="bg1">
                  <a:lumMod val="95000"/>
                </a:schemeClr>
              </a:solidFill>
            </a:endParaRPr>
          </a:p>
        </p:txBody>
      </p:sp>
      <p:sp>
        <p:nvSpPr>
          <p:cNvPr id="60" name="TextBox 59"/>
          <p:cNvSpPr txBox="1"/>
          <p:nvPr/>
        </p:nvSpPr>
        <p:spPr>
          <a:xfrm>
            <a:off x="4038600" y="2514600"/>
            <a:ext cx="601447"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12</a:t>
            </a:r>
            <a:endParaRPr lang="en-GB" sz="3200" dirty="0">
              <a:solidFill>
                <a:schemeClr val="bg1">
                  <a:lumMod val="95000"/>
                </a:schemeClr>
              </a:solidFill>
            </a:endParaRPr>
          </a:p>
        </p:txBody>
      </p:sp>
      <p:sp>
        <p:nvSpPr>
          <p:cNvPr id="61" name="TextBox 60"/>
          <p:cNvSpPr txBox="1"/>
          <p:nvPr/>
        </p:nvSpPr>
        <p:spPr>
          <a:xfrm>
            <a:off x="4800600"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3</a:t>
            </a:r>
            <a:endParaRPr lang="en-GB" sz="3200" dirty="0">
              <a:solidFill>
                <a:schemeClr val="bg1">
                  <a:lumMod val="95000"/>
                </a:schemeClr>
              </a:solidFill>
            </a:endParaRPr>
          </a:p>
        </p:txBody>
      </p:sp>
      <p:sp>
        <p:nvSpPr>
          <p:cNvPr id="62" name="TextBox 61"/>
          <p:cNvSpPr txBox="1"/>
          <p:nvPr/>
        </p:nvSpPr>
        <p:spPr>
          <a:xfrm>
            <a:off x="5410200"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0</a:t>
            </a:r>
            <a:endParaRPr lang="en-GB" sz="3200" dirty="0">
              <a:solidFill>
                <a:schemeClr val="bg1">
                  <a:lumMod val="95000"/>
                </a:schemeClr>
              </a:solidFill>
            </a:endParaRPr>
          </a:p>
        </p:txBody>
      </p:sp>
      <p:sp>
        <p:nvSpPr>
          <p:cNvPr id="63" name="TextBox 62"/>
          <p:cNvSpPr txBox="1"/>
          <p:nvPr/>
        </p:nvSpPr>
        <p:spPr>
          <a:xfrm>
            <a:off x="6019800"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2</a:t>
            </a:r>
            <a:endParaRPr lang="en-GB" sz="3200" dirty="0">
              <a:solidFill>
                <a:schemeClr val="bg1">
                  <a:lumMod val="95000"/>
                </a:schemeClr>
              </a:solidFill>
            </a:endParaRPr>
          </a:p>
        </p:txBody>
      </p:sp>
      <p:sp>
        <p:nvSpPr>
          <p:cNvPr id="64" name="TextBox 63"/>
          <p:cNvSpPr txBox="1"/>
          <p:nvPr/>
        </p:nvSpPr>
        <p:spPr>
          <a:xfrm>
            <a:off x="6629400"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6</a:t>
            </a:r>
            <a:endParaRPr lang="en-GB" sz="3200" dirty="0">
              <a:solidFill>
                <a:schemeClr val="bg1">
                  <a:lumMod val="95000"/>
                </a:schemeClr>
              </a:solidFill>
            </a:endParaRPr>
          </a:p>
        </p:txBody>
      </p:sp>
      <p:sp>
        <p:nvSpPr>
          <p:cNvPr id="65" name="TextBox 64"/>
          <p:cNvSpPr txBox="1"/>
          <p:nvPr/>
        </p:nvSpPr>
        <p:spPr>
          <a:xfrm>
            <a:off x="7239000"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6</a:t>
            </a:r>
            <a:endParaRPr lang="en-GB" sz="3200" dirty="0">
              <a:solidFill>
                <a:schemeClr val="bg1">
                  <a:lumMod val="95000"/>
                </a:schemeClr>
              </a:solidFill>
            </a:endParaRPr>
          </a:p>
        </p:txBody>
      </p:sp>
      <p:sp>
        <p:nvSpPr>
          <p:cNvPr id="66" name="TextBox 65"/>
          <p:cNvSpPr txBox="1"/>
          <p:nvPr/>
        </p:nvSpPr>
        <p:spPr>
          <a:xfrm>
            <a:off x="7836544"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9</a:t>
            </a:r>
            <a:endParaRPr lang="en-GB" sz="3200" dirty="0">
              <a:solidFill>
                <a:schemeClr val="bg1">
                  <a:lumMod val="95000"/>
                </a:schemeClr>
              </a:solidFill>
            </a:endParaRPr>
          </a:p>
        </p:txBody>
      </p:sp>
      <p:sp>
        <p:nvSpPr>
          <p:cNvPr id="78" name="TextBox 77"/>
          <p:cNvSpPr txBox="1"/>
          <p:nvPr/>
        </p:nvSpPr>
        <p:spPr>
          <a:xfrm>
            <a:off x="3048000" y="4114800"/>
            <a:ext cx="2507994"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 Suma este 78</a:t>
            </a:r>
            <a:endParaRPr lang="en-GB" sz="3200" dirty="0">
              <a:solidFill>
                <a:schemeClr val="bg1">
                  <a:lumMod val="95000"/>
                </a:schemeClr>
              </a:solidFill>
            </a:endParaRPr>
          </a:p>
        </p:txBody>
      </p:sp>
      <p:cxnSp>
        <p:nvCxnSpPr>
          <p:cNvPr id="79" name="Straight Connector 78"/>
          <p:cNvCxnSpPr>
            <a:stCxn id="18" idx="2"/>
            <a:endCxn id="78" idx="0"/>
          </p:cNvCxnSpPr>
          <p:nvPr/>
        </p:nvCxnSpPr>
        <p:spPr>
          <a:xfrm rot="16200000" flipH="1">
            <a:off x="2122550" y="1935352"/>
            <a:ext cx="1015425" cy="3343469"/>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21" idx="2"/>
            <a:endCxn id="78" idx="0"/>
          </p:cNvCxnSpPr>
          <p:nvPr/>
        </p:nvCxnSpPr>
        <p:spPr>
          <a:xfrm rot="16200000" flipH="1">
            <a:off x="2479448" y="2292250"/>
            <a:ext cx="1015425" cy="2629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55" idx="2"/>
            <a:endCxn id="78" idx="0"/>
          </p:cNvCxnSpPr>
          <p:nvPr/>
        </p:nvCxnSpPr>
        <p:spPr>
          <a:xfrm rot="16200000" flipH="1">
            <a:off x="2840422" y="2653224"/>
            <a:ext cx="1015425" cy="1907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58" idx="2"/>
            <a:endCxn id="78" idx="0"/>
          </p:cNvCxnSpPr>
          <p:nvPr/>
        </p:nvCxnSpPr>
        <p:spPr>
          <a:xfrm rot="16200000" flipH="1">
            <a:off x="3151250" y="2964052"/>
            <a:ext cx="1015425" cy="1286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59" idx="2"/>
            <a:endCxn id="78" idx="0"/>
          </p:cNvCxnSpPr>
          <p:nvPr/>
        </p:nvCxnSpPr>
        <p:spPr>
          <a:xfrm rot="16200000" flipH="1">
            <a:off x="3456050" y="3268852"/>
            <a:ext cx="1015425" cy="6764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60" idx="2"/>
            <a:endCxn id="78" idx="0"/>
          </p:cNvCxnSpPr>
          <p:nvPr/>
        </p:nvCxnSpPr>
        <p:spPr>
          <a:xfrm rot="5400000">
            <a:off x="3812949" y="3588424"/>
            <a:ext cx="1015425" cy="37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61" idx="2"/>
            <a:endCxn id="78" idx="0"/>
          </p:cNvCxnSpPr>
          <p:nvPr/>
        </p:nvCxnSpPr>
        <p:spPr>
          <a:xfrm rot="5400000">
            <a:off x="4141851" y="3259522"/>
            <a:ext cx="1015425" cy="695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62" idx="2"/>
            <a:endCxn id="78" idx="0"/>
          </p:cNvCxnSpPr>
          <p:nvPr/>
        </p:nvCxnSpPr>
        <p:spPr>
          <a:xfrm rot="5400000">
            <a:off x="4446651" y="2954722"/>
            <a:ext cx="1015425" cy="1304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63" idx="2"/>
            <a:endCxn id="78" idx="0"/>
          </p:cNvCxnSpPr>
          <p:nvPr/>
        </p:nvCxnSpPr>
        <p:spPr>
          <a:xfrm rot="5400000">
            <a:off x="4751451" y="2649922"/>
            <a:ext cx="1015425" cy="19143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64" idx="2"/>
            <a:endCxn id="78" idx="0"/>
          </p:cNvCxnSpPr>
          <p:nvPr/>
        </p:nvCxnSpPr>
        <p:spPr>
          <a:xfrm rot="5400000">
            <a:off x="5056251" y="2345122"/>
            <a:ext cx="1015425" cy="2523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65" idx="2"/>
            <a:endCxn id="78" idx="0"/>
          </p:cNvCxnSpPr>
          <p:nvPr/>
        </p:nvCxnSpPr>
        <p:spPr>
          <a:xfrm rot="5400000">
            <a:off x="5361051" y="2040322"/>
            <a:ext cx="1015425" cy="3133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66" idx="2"/>
            <a:endCxn id="78" idx="0"/>
          </p:cNvCxnSpPr>
          <p:nvPr/>
        </p:nvCxnSpPr>
        <p:spPr>
          <a:xfrm rot="5400000">
            <a:off x="5659823" y="1741550"/>
            <a:ext cx="1015425" cy="3731075"/>
          </a:xfrm>
          <a:prstGeom prst="line">
            <a:avLst/>
          </a:prstGeom>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1676400" y="5486400"/>
            <a:ext cx="1914307"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78 : </a:t>
            </a:r>
            <a:r>
              <a:rPr lang="ro-RO" sz="3200" dirty="0" smtClean="0">
                <a:solidFill>
                  <a:srgbClr val="00B050"/>
                </a:solidFill>
              </a:rPr>
              <a:t>10</a:t>
            </a:r>
            <a:r>
              <a:rPr lang="ro-RO" sz="3200" dirty="0" smtClean="0">
                <a:solidFill>
                  <a:schemeClr val="bg1">
                    <a:lumMod val="95000"/>
                  </a:schemeClr>
                </a:solidFill>
              </a:rPr>
              <a:t> = 7</a:t>
            </a:r>
            <a:endParaRPr lang="en-GB" sz="3200" dirty="0">
              <a:solidFill>
                <a:schemeClr val="bg1">
                  <a:lumMod val="95000"/>
                </a:schemeClr>
              </a:solidFill>
            </a:endParaRPr>
          </a:p>
        </p:txBody>
      </p:sp>
      <p:sp>
        <p:nvSpPr>
          <p:cNvPr id="123" name="Down Arrow 122"/>
          <p:cNvSpPr/>
          <p:nvPr/>
        </p:nvSpPr>
        <p:spPr>
          <a:xfrm>
            <a:off x="4267200" y="4762500"/>
            <a:ext cx="304800" cy="685800"/>
          </a:xfrm>
          <a:prstGeom prst="downArrow">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TextBox 123"/>
          <p:cNvSpPr txBox="1"/>
          <p:nvPr/>
        </p:nvSpPr>
        <p:spPr>
          <a:xfrm>
            <a:off x="3704593" y="5486400"/>
            <a:ext cx="1418593" cy="584775"/>
          </a:xfrm>
          <a:prstGeom prst="rect">
            <a:avLst/>
          </a:prstGeom>
          <a:noFill/>
          <a:ln w="12700">
            <a:solidFill>
              <a:schemeClr val="accent5">
                <a:lumMod val="40000"/>
                <a:lumOff val="60000"/>
              </a:schemeClr>
            </a:solidFill>
          </a:ln>
        </p:spPr>
        <p:txBody>
          <a:bodyPr wrap="none" rtlCol="0">
            <a:spAutoFit/>
          </a:bodyPr>
          <a:lstStyle/>
          <a:p>
            <a:r>
              <a:rPr lang="ro-RO" sz="3200" dirty="0" smtClean="0">
                <a:solidFill>
                  <a:schemeClr val="bg1">
                    <a:lumMod val="95000"/>
                  </a:schemeClr>
                </a:solidFill>
              </a:rPr>
              <a:t>rest = </a:t>
            </a:r>
            <a:r>
              <a:rPr lang="ro-RO" sz="3200" dirty="0" smtClean="0">
                <a:solidFill>
                  <a:schemeClr val="bg1"/>
                </a:solidFill>
              </a:rPr>
              <a:t>8</a:t>
            </a:r>
            <a:endParaRPr lang="en-GB" sz="3200" dirty="0">
              <a:solidFill>
                <a:schemeClr val="bg1"/>
              </a:solidFill>
            </a:endParaRPr>
          </a:p>
        </p:txBody>
      </p:sp>
      <p:sp>
        <p:nvSpPr>
          <p:cNvPr id="126" name="Right Arrow 125"/>
          <p:cNvSpPr/>
          <p:nvPr/>
        </p:nvSpPr>
        <p:spPr>
          <a:xfrm>
            <a:off x="5257800" y="5583380"/>
            <a:ext cx="762000" cy="360220"/>
          </a:xfrm>
          <a:prstGeom prst="rightArrow">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TextBox 135"/>
          <p:cNvSpPr txBox="1"/>
          <p:nvPr/>
        </p:nvSpPr>
        <p:spPr>
          <a:xfrm>
            <a:off x="6128257" y="5486400"/>
            <a:ext cx="1720343" cy="584775"/>
          </a:xfrm>
          <a:prstGeom prst="rect">
            <a:avLst/>
          </a:prstGeom>
          <a:noFill/>
          <a:ln w="31750">
            <a:solidFill>
              <a:srgbClr val="92D050"/>
            </a:solidFill>
          </a:ln>
        </p:spPr>
        <p:txBody>
          <a:bodyPr wrap="none" rtlCol="0">
            <a:spAutoFit/>
          </a:bodyPr>
          <a:lstStyle/>
          <a:p>
            <a:r>
              <a:rPr lang="ro-RO" sz="3200" dirty="0" smtClean="0">
                <a:solidFill>
                  <a:srgbClr val="00B050"/>
                </a:solidFill>
              </a:rPr>
              <a:t>10</a:t>
            </a:r>
            <a:r>
              <a:rPr lang="ro-RO" sz="3200" dirty="0" smtClean="0">
                <a:solidFill>
                  <a:schemeClr val="bg1">
                    <a:lumMod val="95000"/>
                  </a:schemeClr>
                </a:solidFill>
              </a:rPr>
              <a:t> - 8 = </a:t>
            </a:r>
            <a:r>
              <a:rPr lang="ro-RO" sz="3200" dirty="0" smtClean="0">
                <a:solidFill>
                  <a:srgbClr val="92D050"/>
                </a:solidFill>
              </a:rPr>
              <a:t>2</a:t>
            </a:r>
            <a:endParaRPr lang="en-GB" sz="3200" dirty="0">
              <a:solidFill>
                <a:srgbClr val="92D050"/>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TextBox 2"/>
          <p:cNvSpPr txBox="1"/>
          <p:nvPr/>
        </p:nvSpPr>
        <p:spPr>
          <a:xfrm>
            <a:off x="762000" y="1752600"/>
            <a:ext cx="7848600" cy="4524315"/>
          </a:xfrm>
          <a:prstGeom prst="rect">
            <a:avLst/>
          </a:prstGeom>
          <a:noFill/>
        </p:spPr>
        <p:txBody>
          <a:bodyPr wrap="square" rtlCol="0">
            <a:spAutoFit/>
          </a:bodyPr>
          <a:lstStyle/>
          <a:p>
            <a:pPr>
              <a:buFont typeface="Wingdings" pitchFamily="2" charset="2"/>
              <a:buChar char="ü"/>
            </a:pPr>
            <a:r>
              <a:rPr lang="ro-RO" sz="3200" dirty="0" smtClean="0">
                <a:solidFill>
                  <a:schemeClr val="bg1"/>
                </a:solidFill>
              </a:rPr>
              <a:t>   Fișier simplu de text</a:t>
            </a:r>
          </a:p>
          <a:p>
            <a:pPr>
              <a:buFont typeface="Wingdings" pitchFamily="2" charset="2"/>
              <a:buChar char="ü"/>
            </a:pPr>
            <a:r>
              <a:rPr lang="ro-RO" sz="3200" dirty="0" smtClean="0">
                <a:solidFill>
                  <a:schemeClr val="bg1"/>
                </a:solidFill>
              </a:rPr>
              <a:t>   Excel</a:t>
            </a:r>
          </a:p>
          <a:p>
            <a:pPr>
              <a:buFont typeface="Wingdings" pitchFamily="2" charset="2"/>
              <a:buChar char="ü"/>
            </a:pPr>
            <a:r>
              <a:rPr lang="ro-RO" sz="3200" dirty="0" smtClean="0">
                <a:solidFill>
                  <a:schemeClr val="bg1"/>
                </a:solidFill>
              </a:rPr>
              <a:t>   Word</a:t>
            </a:r>
          </a:p>
          <a:p>
            <a:pPr>
              <a:buFont typeface="Wingdings" pitchFamily="2" charset="2"/>
              <a:buChar char="ü"/>
            </a:pPr>
            <a:r>
              <a:rPr lang="ro-RO" sz="3200" dirty="0" smtClean="0">
                <a:solidFill>
                  <a:schemeClr val="bg1"/>
                </a:solidFill>
              </a:rPr>
              <a:t>   PDF</a:t>
            </a:r>
          </a:p>
          <a:p>
            <a:pPr>
              <a:buFont typeface="Wingdings" pitchFamily="2" charset="2"/>
              <a:buChar char="ü"/>
            </a:pPr>
            <a:r>
              <a:rPr lang="ro-RO" sz="3200" dirty="0" smtClean="0">
                <a:solidFill>
                  <a:schemeClr val="bg1"/>
                </a:solidFill>
              </a:rPr>
              <a:t>   Imagine</a:t>
            </a:r>
          </a:p>
          <a:p>
            <a:pPr>
              <a:buFont typeface="Wingdings" pitchFamily="2" charset="2"/>
              <a:buChar char="ü"/>
            </a:pPr>
            <a:r>
              <a:rPr lang="ro-RO" sz="3200" dirty="0" smtClean="0">
                <a:solidFill>
                  <a:schemeClr val="bg1"/>
                </a:solidFill>
              </a:rPr>
              <a:t>   Powerpoint</a:t>
            </a:r>
          </a:p>
          <a:p>
            <a:pPr>
              <a:buFont typeface="Wingdings" pitchFamily="2" charset="2"/>
              <a:buChar char="ü"/>
            </a:pPr>
            <a:r>
              <a:rPr lang="ro-RO" sz="3200" dirty="0" smtClean="0">
                <a:solidFill>
                  <a:schemeClr val="bg1"/>
                </a:solidFill>
              </a:rPr>
              <a:t>   Archivă: RAR, ZIP, TAR, GZ, ...</a:t>
            </a:r>
          </a:p>
          <a:p>
            <a:endParaRPr lang="ro-RO" sz="3200" dirty="0" smtClean="0">
              <a:solidFill>
                <a:schemeClr val="bg1"/>
              </a:solidFill>
            </a:endParaRPr>
          </a:p>
          <a:p>
            <a:pPr>
              <a:buFont typeface="Wingdings" pitchFamily="2" charset="2"/>
              <a:buChar char="ü"/>
            </a:pPr>
            <a:r>
              <a:rPr lang="ro-RO" sz="3200" dirty="0" smtClean="0">
                <a:solidFill>
                  <a:schemeClr val="bg1"/>
                </a:solidFill>
              </a:rPr>
              <a:t>   etc ...</a:t>
            </a:r>
            <a:endParaRPr lang="en-GB" sz="3200" dirty="0">
              <a:solidFill>
                <a:schemeClr val="bg1"/>
              </a:solidFill>
            </a:endParaRPr>
          </a:p>
        </p:txBody>
      </p:sp>
      <p:sp>
        <p:nvSpPr>
          <p:cNvPr id="4" name="TextBox 3"/>
          <p:cNvSpPr txBox="1"/>
          <p:nvPr/>
        </p:nvSpPr>
        <p:spPr>
          <a:xfrm>
            <a:off x="685800" y="533400"/>
            <a:ext cx="6477000" cy="707886"/>
          </a:xfrm>
          <a:prstGeom prst="rect">
            <a:avLst/>
          </a:prstGeom>
          <a:noFill/>
        </p:spPr>
        <p:txBody>
          <a:bodyPr wrap="square" rtlCol="0">
            <a:spAutoFit/>
          </a:bodyPr>
          <a:lstStyle/>
          <a:p>
            <a:r>
              <a:rPr lang="ro-RO" sz="4000" dirty="0" smtClean="0">
                <a:solidFill>
                  <a:schemeClr val="bg1"/>
                </a:solidFill>
              </a:rPr>
              <a:t>PII-uri putem găsi în:</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6000" r="-6000"/>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228600" y="1447800"/>
            <a:ext cx="8763000" cy="3170099"/>
          </a:xfrm>
          <a:prstGeom prst="rect">
            <a:avLst/>
          </a:prstGeom>
        </p:spPr>
        <p:txBody>
          <a:bodyPr wrap="square">
            <a:spAutoFit/>
          </a:bodyPr>
          <a:lstStyle/>
          <a:p>
            <a:pPr algn="ctr"/>
            <a:r>
              <a:rPr lang="en-US" sz="4000" i="1" dirty="0" smtClean="0">
                <a:solidFill>
                  <a:schemeClr val="bg1">
                    <a:lumMod val="95000"/>
                  </a:schemeClr>
                </a:solidFill>
              </a:rPr>
              <a:t>“Any fool can write code that a computer can understand. Good programmers write code that humans can understand.”</a:t>
            </a:r>
          </a:p>
          <a:p>
            <a:pPr algn="r"/>
            <a:r>
              <a:rPr lang="en-US" sz="4000" dirty="0" smtClean="0">
                <a:solidFill>
                  <a:schemeClr val="bg1">
                    <a:lumMod val="95000"/>
                  </a:schemeClr>
                </a:solidFill>
              </a:rPr>
              <a:t/>
            </a:r>
            <a:br>
              <a:rPr lang="en-US" sz="4000" dirty="0" smtClean="0">
                <a:solidFill>
                  <a:schemeClr val="bg1">
                    <a:lumMod val="95000"/>
                  </a:schemeClr>
                </a:solidFill>
              </a:rPr>
            </a:br>
            <a:r>
              <a:rPr lang="en-US" sz="4000" dirty="0" smtClean="0">
                <a:solidFill>
                  <a:schemeClr val="bg1">
                    <a:lumMod val="95000"/>
                  </a:schemeClr>
                </a:solidFill>
              </a:rPr>
              <a:t>---- Martin Fowler, 2008.</a:t>
            </a:r>
            <a:endParaRPr lang="en-GB" sz="4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4" name="TextBox 3"/>
          <p:cNvSpPr txBox="1"/>
          <p:nvPr/>
        </p:nvSpPr>
        <p:spPr>
          <a:xfrm>
            <a:off x="0" y="2057400"/>
            <a:ext cx="9144000" cy="1754326"/>
          </a:xfrm>
          <a:prstGeom prst="rect">
            <a:avLst/>
          </a:prstGeom>
          <a:noFill/>
        </p:spPr>
        <p:txBody>
          <a:bodyPr wrap="square" rtlCol="0">
            <a:spAutoFit/>
          </a:bodyPr>
          <a:lstStyle/>
          <a:p>
            <a:pPr algn="ctr"/>
            <a:r>
              <a:rPr lang="en-US" sz="3600" dirty="0" err="1" smtClean="0">
                <a:solidFill>
                  <a:schemeClr val="bg1">
                    <a:lumMod val="95000"/>
                  </a:schemeClr>
                </a:solidFill>
              </a:rPr>
              <a:t>Scopul</a:t>
            </a:r>
            <a:r>
              <a:rPr lang="en-US" sz="3600" dirty="0" smtClean="0">
                <a:solidFill>
                  <a:schemeClr val="bg1">
                    <a:lumMod val="95000"/>
                  </a:schemeClr>
                </a:solidFill>
              </a:rPr>
              <a:t> e s</a:t>
            </a:r>
            <a:r>
              <a:rPr lang="ro-RO" sz="3600" dirty="0" smtClean="0">
                <a:solidFill>
                  <a:schemeClr val="bg1">
                    <a:lumMod val="95000"/>
                  </a:schemeClr>
                </a:solidFill>
              </a:rPr>
              <a:t>ă ne scrim aplicațiile pentru oameni, ca intenția noastră într-un cod să fie clară și vizibilă </a:t>
            </a:r>
            <a:endParaRPr lang="en-GB" sz="36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95250" y="1541071"/>
            <a:ext cx="8972550" cy="5088329"/>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2514600" y="152400"/>
            <a:ext cx="4267200" cy="12623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7" name="TextBox 6"/>
          <p:cNvSpPr txBox="1"/>
          <p:nvPr/>
        </p:nvSpPr>
        <p:spPr>
          <a:xfrm>
            <a:off x="0" y="304800"/>
            <a:ext cx="9144000" cy="707886"/>
          </a:xfrm>
          <a:prstGeom prst="rect">
            <a:avLst/>
          </a:prstGeom>
          <a:noFill/>
        </p:spPr>
        <p:txBody>
          <a:bodyPr wrap="square" rtlCol="0">
            <a:spAutoFit/>
          </a:bodyPr>
          <a:lstStyle/>
          <a:p>
            <a:pPr algn="ctr"/>
            <a:r>
              <a:rPr lang="en-US" sz="4000" dirty="0" err="1" smtClean="0">
                <a:solidFill>
                  <a:schemeClr val="bg1">
                    <a:lumMod val="95000"/>
                  </a:schemeClr>
                </a:solidFill>
                <a:latin typeface="Palatino Linotype" pitchFamily="18" charset="0"/>
              </a:rPr>
              <a:t>Categorii</a:t>
            </a:r>
            <a:r>
              <a:rPr lang="en-US" sz="4000" dirty="0" smtClean="0">
                <a:solidFill>
                  <a:schemeClr val="bg1">
                    <a:lumMod val="95000"/>
                  </a:schemeClr>
                </a:solidFill>
                <a:latin typeface="Palatino Linotype" pitchFamily="18" charset="0"/>
              </a:rPr>
              <a:t> de </a:t>
            </a:r>
            <a:r>
              <a:rPr lang="en-US" sz="4000" dirty="0" err="1" smtClean="0">
                <a:solidFill>
                  <a:schemeClr val="bg1">
                    <a:lumMod val="95000"/>
                  </a:schemeClr>
                </a:solidFill>
                <a:latin typeface="Palatino Linotype" pitchFamily="18" charset="0"/>
              </a:rPr>
              <a:t>complexitate</a:t>
            </a:r>
            <a:endParaRPr lang="en-GB" sz="4000" dirty="0">
              <a:solidFill>
                <a:schemeClr val="bg1">
                  <a:lumMod val="95000"/>
                </a:schemeClr>
              </a:solidFill>
              <a:latin typeface="Palatino Linotype"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590800"/>
            <a:ext cx="9144000" cy="923330"/>
          </a:xfrm>
          <a:prstGeom prst="rect">
            <a:avLst/>
          </a:prstGeom>
          <a:noFill/>
        </p:spPr>
        <p:txBody>
          <a:bodyPr wrap="square" rtlCol="0">
            <a:spAutoFit/>
          </a:bodyPr>
          <a:lstStyle/>
          <a:p>
            <a:pPr algn="ctr"/>
            <a:r>
              <a:rPr lang="ro-RO" sz="5400" dirty="0" smtClean="0">
                <a:solidFill>
                  <a:srgbClr val="93E3FF"/>
                </a:solidFill>
              </a:rPr>
              <a:t>Joc de memorie</a:t>
            </a:r>
            <a:endParaRPr lang="en-GB" sz="5400" dirty="0">
              <a:solidFill>
                <a:srgbClr val="93E3FF"/>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685800" y="1600200"/>
            <a:ext cx="3733800" cy="2057400"/>
          </a:xfrm>
          <a:prstGeom prst="rect">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5">
                    <a:lumMod val="60000"/>
                    <a:lumOff val="40000"/>
                  </a:schemeClr>
                </a:solidFill>
              </a:rPr>
              <a:t>EASY</a:t>
            </a:r>
            <a:endParaRPr lang="en-GB" sz="4000" dirty="0">
              <a:solidFill>
                <a:schemeClr val="accent5">
                  <a:lumMod val="60000"/>
                  <a:lumOff val="40000"/>
                </a:schemeClr>
              </a:solidFill>
            </a:endParaRPr>
          </a:p>
        </p:txBody>
      </p:sp>
      <p:sp>
        <p:nvSpPr>
          <p:cNvPr id="7" name="TextBox 6"/>
          <p:cNvSpPr txBox="1"/>
          <p:nvPr/>
        </p:nvSpPr>
        <p:spPr>
          <a:xfrm>
            <a:off x="0" y="304800"/>
            <a:ext cx="9144000" cy="707886"/>
          </a:xfrm>
          <a:prstGeom prst="rect">
            <a:avLst/>
          </a:prstGeom>
          <a:noFill/>
        </p:spPr>
        <p:txBody>
          <a:bodyPr wrap="square" rtlCol="0">
            <a:spAutoFit/>
          </a:bodyPr>
          <a:lstStyle/>
          <a:p>
            <a:pPr algn="ctr"/>
            <a:r>
              <a:rPr lang="en-US" sz="4000" dirty="0" err="1" smtClean="0">
                <a:solidFill>
                  <a:schemeClr val="bg1">
                    <a:lumMod val="95000"/>
                  </a:schemeClr>
                </a:solidFill>
                <a:latin typeface="Palatino Linotype" pitchFamily="18" charset="0"/>
              </a:rPr>
              <a:t>Categorii</a:t>
            </a:r>
            <a:r>
              <a:rPr lang="en-US" sz="4000" dirty="0" smtClean="0">
                <a:solidFill>
                  <a:schemeClr val="bg1">
                    <a:lumMod val="95000"/>
                  </a:schemeClr>
                </a:solidFill>
                <a:latin typeface="Palatino Linotype" pitchFamily="18" charset="0"/>
              </a:rPr>
              <a:t> de </a:t>
            </a:r>
            <a:r>
              <a:rPr lang="en-US" sz="4000" dirty="0" err="1" smtClean="0">
                <a:solidFill>
                  <a:schemeClr val="bg1">
                    <a:lumMod val="95000"/>
                  </a:schemeClr>
                </a:solidFill>
                <a:latin typeface="Palatino Linotype" pitchFamily="18" charset="0"/>
              </a:rPr>
              <a:t>complexitate</a:t>
            </a:r>
            <a:endParaRPr lang="en-GB" sz="4000" dirty="0">
              <a:solidFill>
                <a:schemeClr val="bg1">
                  <a:lumMod val="95000"/>
                </a:schemeClr>
              </a:solidFill>
              <a:latin typeface="Palatino Linotype" pitchFamily="18"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685800" y="1600200"/>
            <a:ext cx="3733800" cy="2057400"/>
          </a:xfrm>
          <a:prstGeom prst="rect">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5">
                    <a:lumMod val="60000"/>
                    <a:lumOff val="40000"/>
                  </a:schemeClr>
                </a:solidFill>
              </a:rPr>
              <a:t>EASY</a:t>
            </a:r>
            <a:endParaRPr lang="en-GB" sz="4000" dirty="0">
              <a:solidFill>
                <a:schemeClr val="accent5">
                  <a:lumMod val="60000"/>
                  <a:lumOff val="40000"/>
                </a:schemeClr>
              </a:solidFill>
            </a:endParaRPr>
          </a:p>
        </p:txBody>
      </p:sp>
      <p:sp>
        <p:nvSpPr>
          <p:cNvPr id="4" name="Rectangle 3"/>
          <p:cNvSpPr/>
          <p:nvPr/>
        </p:nvSpPr>
        <p:spPr>
          <a:xfrm>
            <a:off x="4724400" y="1600200"/>
            <a:ext cx="3733800" cy="2057400"/>
          </a:xfrm>
          <a:prstGeom prst="rect">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5">
                    <a:lumMod val="60000"/>
                    <a:lumOff val="40000"/>
                  </a:schemeClr>
                </a:solidFill>
              </a:rPr>
              <a:t>MEDIUM</a:t>
            </a:r>
            <a:endParaRPr lang="en-GB" sz="4000" dirty="0">
              <a:solidFill>
                <a:schemeClr val="accent5">
                  <a:lumMod val="60000"/>
                  <a:lumOff val="40000"/>
                </a:schemeClr>
              </a:solidFill>
            </a:endParaRPr>
          </a:p>
        </p:txBody>
      </p:sp>
      <p:sp>
        <p:nvSpPr>
          <p:cNvPr id="7" name="TextBox 6"/>
          <p:cNvSpPr txBox="1"/>
          <p:nvPr/>
        </p:nvSpPr>
        <p:spPr>
          <a:xfrm>
            <a:off x="0" y="304800"/>
            <a:ext cx="9144000" cy="707886"/>
          </a:xfrm>
          <a:prstGeom prst="rect">
            <a:avLst/>
          </a:prstGeom>
          <a:noFill/>
        </p:spPr>
        <p:txBody>
          <a:bodyPr wrap="square" rtlCol="0">
            <a:spAutoFit/>
          </a:bodyPr>
          <a:lstStyle/>
          <a:p>
            <a:pPr algn="ctr"/>
            <a:r>
              <a:rPr lang="en-US" sz="4000" dirty="0" err="1" smtClean="0">
                <a:solidFill>
                  <a:schemeClr val="bg1">
                    <a:lumMod val="95000"/>
                  </a:schemeClr>
                </a:solidFill>
                <a:latin typeface="Palatino Linotype" pitchFamily="18" charset="0"/>
              </a:rPr>
              <a:t>Categorii</a:t>
            </a:r>
            <a:r>
              <a:rPr lang="en-US" sz="4000" dirty="0" smtClean="0">
                <a:solidFill>
                  <a:schemeClr val="bg1">
                    <a:lumMod val="95000"/>
                  </a:schemeClr>
                </a:solidFill>
                <a:latin typeface="Palatino Linotype" pitchFamily="18" charset="0"/>
              </a:rPr>
              <a:t> de </a:t>
            </a:r>
            <a:r>
              <a:rPr lang="en-US" sz="4000" dirty="0" err="1" smtClean="0">
                <a:solidFill>
                  <a:schemeClr val="bg1">
                    <a:lumMod val="95000"/>
                  </a:schemeClr>
                </a:solidFill>
                <a:latin typeface="Palatino Linotype" pitchFamily="18" charset="0"/>
              </a:rPr>
              <a:t>complexitate</a:t>
            </a:r>
            <a:endParaRPr lang="en-GB" sz="4000" dirty="0">
              <a:solidFill>
                <a:schemeClr val="bg1">
                  <a:lumMod val="95000"/>
                </a:schemeClr>
              </a:solidFill>
              <a:latin typeface="Palatino Linotype" pitchFamily="18"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685800" y="1600200"/>
            <a:ext cx="3733800" cy="2057400"/>
          </a:xfrm>
          <a:prstGeom prst="rect">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5">
                    <a:lumMod val="60000"/>
                    <a:lumOff val="40000"/>
                  </a:schemeClr>
                </a:solidFill>
              </a:rPr>
              <a:t>EASY</a:t>
            </a:r>
            <a:endParaRPr lang="en-GB" sz="4000" dirty="0">
              <a:solidFill>
                <a:schemeClr val="accent5">
                  <a:lumMod val="60000"/>
                  <a:lumOff val="40000"/>
                </a:schemeClr>
              </a:solidFill>
            </a:endParaRPr>
          </a:p>
        </p:txBody>
      </p:sp>
      <p:sp>
        <p:nvSpPr>
          <p:cNvPr id="4" name="Rectangle 3"/>
          <p:cNvSpPr/>
          <p:nvPr/>
        </p:nvSpPr>
        <p:spPr>
          <a:xfrm>
            <a:off x="4724400" y="1600200"/>
            <a:ext cx="3733800" cy="2057400"/>
          </a:xfrm>
          <a:prstGeom prst="rect">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5">
                    <a:lumMod val="60000"/>
                    <a:lumOff val="40000"/>
                  </a:schemeClr>
                </a:solidFill>
              </a:rPr>
              <a:t>MEDIUM</a:t>
            </a:r>
            <a:endParaRPr lang="en-GB" sz="4000" dirty="0">
              <a:solidFill>
                <a:schemeClr val="accent5">
                  <a:lumMod val="60000"/>
                  <a:lumOff val="40000"/>
                </a:schemeClr>
              </a:solidFill>
            </a:endParaRPr>
          </a:p>
        </p:txBody>
      </p:sp>
      <p:sp>
        <p:nvSpPr>
          <p:cNvPr id="5" name="Rectangle 4"/>
          <p:cNvSpPr/>
          <p:nvPr/>
        </p:nvSpPr>
        <p:spPr>
          <a:xfrm>
            <a:off x="685800" y="3962400"/>
            <a:ext cx="3733800" cy="2057400"/>
          </a:xfrm>
          <a:prstGeom prst="rect">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5">
                    <a:lumMod val="60000"/>
                    <a:lumOff val="40000"/>
                  </a:schemeClr>
                </a:solidFill>
              </a:rPr>
              <a:t>HARD</a:t>
            </a:r>
            <a:endParaRPr lang="en-GB" sz="4000" dirty="0">
              <a:solidFill>
                <a:schemeClr val="accent5">
                  <a:lumMod val="60000"/>
                  <a:lumOff val="40000"/>
                </a:schemeClr>
              </a:solidFill>
            </a:endParaRPr>
          </a:p>
        </p:txBody>
      </p:sp>
      <p:sp>
        <p:nvSpPr>
          <p:cNvPr id="7" name="TextBox 6"/>
          <p:cNvSpPr txBox="1"/>
          <p:nvPr/>
        </p:nvSpPr>
        <p:spPr>
          <a:xfrm>
            <a:off x="0" y="304800"/>
            <a:ext cx="9144000" cy="707886"/>
          </a:xfrm>
          <a:prstGeom prst="rect">
            <a:avLst/>
          </a:prstGeom>
          <a:noFill/>
        </p:spPr>
        <p:txBody>
          <a:bodyPr wrap="square" rtlCol="0">
            <a:spAutoFit/>
          </a:bodyPr>
          <a:lstStyle/>
          <a:p>
            <a:pPr algn="ctr"/>
            <a:r>
              <a:rPr lang="en-US" sz="4000" dirty="0" err="1" smtClean="0">
                <a:solidFill>
                  <a:schemeClr val="bg1">
                    <a:lumMod val="95000"/>
                  </a:schemeClr>
                </a:solidFill>
                <a:latin typeface="Palatino Linotype" pitchFamily="18" charset="0"/>
              </a:rPr>
              <a:t>Categorii</a:t>
            </a:r>
            <a:r>
              <a:rPr lang="en-US" sz="4000" dirty="0" smtClean="0">
                <a:solidFill>
                  <a:schemeClr val="bg1">
                    <a:lumMod val="95000"/>
                  </a:schemeClr>
                </a:solidFill>
                <a:latin typeface="Palatino Linotype" pitchFamily="18" charset="0"/>
              </a:rPr>
              <a:t> de </a:t>
            </a:r>
            <a:r>
              <a:rPr lang="en-US" sz="4000" dirty="0" err="1" smtClean="0">
                <a:solidFill>
                  <a:schemeClr val="bg1">
                    <a:lumMod val="95000"/>
                  </a:schemeClr>
                </a:solidFill>
                <a:latin typeface="Palatino Linotype" pitchFamily="18" charset="0"/>
              </a:rPr>
              <a:t>complexitate</a:t>
            </a:r>
            <a:endParaRPr lang="en-GB" sz="4000" dirty="0">
              <a:solidFill>
                <a:schemeClr val="bg1">
                  <a:lumMod val="95000"/>
                </a:schemeClr>
              </a:solidFill>
              <a:latin typeface="Palatino Linotype" pitchFamily="18"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685800" y="1600200"/>
            <a:ext cx="3733800" cy="2057400"/>
          </a:xfrm>
          <a:prstGeom prst="rect">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5">
                    <a:lumMod val="60000"/>
                    <a:lumOff val="40000"/>
                  </a:schemeClr>
                </a:solidFill>
              </a:rPr>
              <a:t>EASY</a:t>
            </a:r>
            <a:endParaRPr lang="en-GB" sz="4000" dirty="0">
              <a:solidFill>
                <a:schemeClr val="accent5">
                  <a:lumMod val="60000"/>
                  <a:lumOff val="40000"/>
                </a:schemeClr>
              </a:solidFill>
            </a:endParaRPr>
          </a:p>
        </p:txBody>
      </p:sp>
      <p:sp>
        <p:nvSpPr>
          <p:cNvPr id="4" name="Rectangle 3"/>
          <p:cNvSpPr/>
          <p:nvPr/>
        </p:nvSpPr>
        <p:spPr>
          <a:xfrm>
            <a:off x="4724400" y="1600200"/>
            <a:ext cx="3733800" cy="2057400"/>
          </a:xfrm>
          <a:prstGeom prst="rect">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5">
                    <a:lumMod val="60000"/>
                    <a:lumOff val="40000"/>
                  </a:schemeClr>
                </a:solidFill>
              </a:rPr>
              <a:t>MEDIUM</a:t>
            </a:r>
            <a:endParaRPr lang="en-GB" sz="4000" dirty="0">
              <a:solidFill>
                <a:schemeClr val="accent5">
                  <a:lumMod val="60000"/>
                  <a:lumOff val="40000"/>
                </a:schemeClr>
              </a:solidFill>
            </a:endParaRPr>
          </a:p>
        </p:txBody>
      </p:sp>
      <p:sp>
        <p:nvSpPr>
          <p:cNvPr id="5" name="Rectangle 4"/>
          <p:cNvSpPr/>
          <p:nvPr/>
        </p:nvSpPr>
        <p:spPr>
          <a:xfrm>
            <a:off x="685800" y="3962400"/>
            <a:ext cx="3733800" cy="2057400"/>
          </a:xfrm>
          <a:prstGeom prst="rect">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5">
                    <a:lumMod val="60000"/>
                    <a:lumOff val="40000"/>
                  </a:schemeClr>
                </a:solidFill>
              </a:rPr>
              <a:t>HARD</a:t>
            </a:r>
            <a:endParaRPr lang="en-GB" sz="4000" dirty="0">
              <a:solidFill>
                <a:schemeClr val="accent5">
                  <a:lumMod val="60000"/>
                  <a:lumOff val="40000"/>
                </a:schemeClr>
              </a:solidFill>
            </a:endParaRPr>
          </a:p>
        </p:txBody>
      </p:sp>
      <p:sp>
        <p:nvSpPr>
          <p:cNvPr id="6" name="Rectangle 5"/>
          <p:cNvSpPr/>
          <p:nvPr/>
        </p:nvSpPr>
        <p:spPr>
          <a:xfrm>
            <a:off x="4724400" y="3962400"/>
            <a:ext cx="3733800" cy="2057400"/>
          </a:xfrm>
          <a:prstGeom prst="rect">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5">
                    <a:lumMod val="60000"/>
                    <a:lumOff val="40000"/>
                  </a:schemeClr>
                </a:solidFill>
              </a:rPr>
              <a:t>VERY  HARD</a:t>
            </a:r>
            <a:endParaRPr lang="en-GB" sz="4000" dirty="0">
              <a:solidFill>
                <a:schemeClr val="accent5">
                  <a:lumMod val="60000"/>
                  <a:lumOff val="40000"/>
                </a:schemeClr>
              </a:solidFill>
            </a:endParaRPr>
          </a:p>
        </p:txBody>
      </p:sp>
      <p:sp>
        <p:nvSpPr>
          <p:cNvPr id="7" name="TextBox 6"/>
          <p:cNvSpPr txBox="1"/>
          <p:nvPr/>
        </p:nvSpPr>
        <p:spPr>
          <a:xfrm>
            <a:off x="0" y="304800"/>
            <a:ext cx="9144000" cy="707886"/>
          </a:xfrm>
          <a:prstGeom prst="rect">
            <a:avLst/>
          </a:prstGeom>
          <a:noFill/>
        </p:spPr>
        <p:txBody>
          <a:bodyPr wrap="square" rtlCol="0">
            <a:spAutoFit/>
          </a:bodyPr>
          <a:lstStyle/>
          <a:p>
            <a:pPr algn="ctr"/>
            <a:r>
              <a:rPr lang="en-US" sz="4000" dirty="0" err="1" smtClean="0">
                <a:solidFill>
                  <a:schemeClr val="bg1">
                    <a:lumMod val="95000"/>
                  </a:schemeClr>
                </a:solidFill>
                <a:latin typeface="Palatino Linotype" pitchFamily="18" charset="0"/>
              </a:rPr>
              <a:t>Categorii</a:t>
            </a:r>
            <a:r>
              <a:rPr lang="en-US" sz="4000" dirty="0" smtClean="0">
                <a:solidFill>
                  <a:schemeClr val="bg1">
                    <a:lumMod val="95000"/>
                  </a:schemeClr>
                </a:solidFill>
                <a:latin typeface="Palatino Linotype" pitchFamily="18" charset="0"/>
              </a:rPr>
              <a:t> de </a:t>
            </a:r>
            <a:r>
              <a:rPr lang="en-US" sz="4000" dirty="0" err="1" smtClean="0">
                <a:solidFill>
                  <a:schemeClr val="bg1">
                    <a:lumMod val="95000"/>
                  </a:schemeClr>
                </a:solidFill>
                <a:latin typeface="Palatino Linotype" pitchFamily="18" charset="0"/>
              </a:rPr>
              <a:t>complexitate</a:t>
            </a:r>
            <a:endParaRPr lang="en-GB" sz="4000" dirty="0">
              <a:solidFill>
                <a:schemeClr val="bg1">
                  <a:lumMod val="95000"/>
                </a:schemeClr>
              </a:solidFill>
              <a:latin typeface="Palatino Linotype" pitchFamily="18"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133600"/>
            <a:ext cx="9144000" cy="1323439"/>
          </a:xfrm>
          <a:prstGeom prst="rect">
            <a:avLst/>
          </a:prstGeom>
          <a:noFill/>
        </p:spPr>
        <p:txBody>
          <a:bodyPr wrap="square" rtlCol="0">
            <a:spAutoFit/>
          </a:bodyPr>
          <a:lstStyle/>
          <a:p>
            <a:pPr algn="ctr"/>
            <a:r>
              <a:rPr lang="en-US" sz="4000" dirty="0" smtClean="0">
                <a:solidFill>
                  <a:schemeClr val="bg1">
                    <a:lumMod val="95000"/>
                  </a:schemeClr>
                </a:solidFill>
              </a:rPr>
              <a:t>Cum </a:t>
            </a:r>
            <a:r>
              <a:rPr lang="en-US" sz="4000" dirty="0" err="1" smtClean="0">
                <a:solidFill>
                  <a:schemeClr val="bg1">
                    <a:lumMod val="95000"/>
                  </a:schemeClr>
                </a:solidFill>
              </a:rPr>
              <a:t>arat</a:t>
            </a:r>
            <a:r>
              <a:rPr lang="ro-RO" sz="4000" dirty="0" smtClean="0">
                <a:solidFill>
                  <a:schemeClr val="bg1">
                    <a:lumMod val="95000"/>
                  </a:schemeClr>
                </a:solidFill>
              </a:rPr>
              <a:t>ă un exrcițiu de programare </a:t>
            </a:r>
            <a:endParaRPr lang="en-US" sz="4000" dirty="0" smtClean="0">
              <a:solidFill>
                <a:schemeClr val="bg1">
                  <a:lumMod val="95000"/>
                </a:schemeClr>
              </a:solidFill>
            </a:endParaRPr>
          </a:p>
          <a:p>
            <a:pPr algn="ctr"/>
            <a:r>
              <a:rPr lang="en-US" sz="4000" dirty="0" smtClean="0">
                <a:solidFill>
                  <a:schemeClr val="bg1">
                    <a:lumMod val="95000"/>
                  </a:schemeClr>
                </a:solidFill>
              </a:rPr>
              <a:t>“</a:t>
            </a:r>
            <a:r>
              <a:rPr lang="ro-RO" sz="4000" dirty="0" smtClean="0">
                <a:solidFill>
                  <a:schemeClr val="bg1">
                    <a:lumMod val="95000"/>
                  </a:schemeClr>
                </a:solidFill>
              </a:rPr>
              <a:t>very hard</a:t>
            </a:r>
            <a:r>
              <a:rPr lang="en-US" sz="4000" dirty="0" smtClean="0">
                <a:solidFill>
                  <a:schemeClr val="bg1">
                    <a:lumMod val="95000"/>
                  </a:schemeClr>
                </a:solidFill>
              </a:rPr>
              <a:t>”</a:t>
            </a:r>
            <a:r>
              <a:rPr lang="ro-RO" sz="4000" dirty="0" smtClean="0">
                <a:solidFill>
                  <a:schemeClr val="bg1">
                    <a:lumMod val="95000"/>
                  </a:schemeClr>
                </a:solidFill>
              </a:rPr>
              <a:t>?</a:t>
            </a:r>
            <a:endParaRPr lang="en-GB" sz="4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0" y="533400"/>
            <a:ext cx="9144000" cy="707886"/>
          </a:xfrm>
          <a:prstGeom prst="rect">
            <a:avLst/>
          </a:prstGeom>
        </p:spPr>
        <p:txBody>
          <a:bodyPr wrap="square">
            <a:spAutoFit/>
          </a:bodyPr>
          <a:lstStyle/>
          <a:p>
            <a:pPr algn="ctr"/>
            <a:r>
              <a:rPr lang="en-US" sz="4000" dirty="0" smtClean="0">
                <a:solidFill>
                  <a:schemeClr val="bg1">
                    <a:lumMod val="95000"/>
                  </a:schemeClr>
                </a:solidFill>
              </a:rPr>
              <a:t>Shadows of the Knight - Episode 2</a:t>
            </a:r>
            <a:endParaRPr lang="en-GB" sz="4000" dirty="0">
              <a:solidFill>
                <a:schemeClr val="bg1">
                  <a:lumMod val="95000"/>
                </a:schemeClr>
              </a:solidFill>
            </a:endParaRPr>
          </a:p>
        </p:txBody>
      </p:sp>
      <p:sp>
        <p:nvSpPr>
          <p:cNvPr id="3" name="Rectangle 2"/>
          <p:cNvSpPr/>
          <p:nvPr/>
        </p:nvSpPr>
        <p:spPr>
          <a:xfrm>
            <a:off x="0" y="2743200"/>
            <a:ext cx="9144000" cy="2062103"/>
          </a:xfrm>
          <a:prstGeom prst="rect">
            <a:avLst/>
          </a:prstGeom>
        </p:spPr>
        <p:txBody>
          <a:bodyPr wrap="square">
            <a:spAutoFit/>
          </a:bodyPr>
          <a:lstStyle/>
          <a:p>
            <a:pPr algn="ctr"/>
            <a:r>
              <a:rPr lang="en-US" sz="3200" dirty="0" smtClean="0">
                <a:solidFill>
                  <a:schemeClr val="bg1">
                    <a:lumMod val="95000"/>
                  </a:schemeClr>
                </a:solidFill>
              </a:rPr>
              <a:t>“Due to the new heat cloak shielding the bombs, the device can no longer provide the direction of the bombs! It can only indicate whether Batman is getting closer or further away from the bombs.”</a:t>
            </a:r>
            <a:endParaRPr lang="en-GB" sz="32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0" y="762000"/>
            <a:ext cx="9144000" cy="4832092"/>
          </a:xfrm>
          <a:prstGeom prst="rect">
            <a:avLst/>
          </a:prstGeom>
        </p:spPr>
        <p:txBody>
          <a:bodyPr wrap="square">
            <a:spAutoFit/>
          </a:bodyPr>
          <a:lstStyle/>
          <a:p>
            <a:r>
              <a:rPr lang="en-US" sz="2800" dirty="0" smtClean="0">
                <a:solidFill>
                  <a:schemeClr val="tx2">
                    <a:lumMod val="60000"/>
                    <a:lumOff val="40000"/>
                  </a:schemeClr>
                </a:solidFill>
              </a:rPr>
              <a:t>COLDER</a:t>
            </a:r>
            <a:r>
              <a:rPr lang="en-US" sz="2800" dirty="0" smtClean="0">
                <a:solidFill>
                  <a:schemeClr val="bg1">
                    <a:lumMod val="95000"/>
                  </a:schemeClr>
                </a:solidFill>
              </a:rPr>
              <a:t> Batman is further away from the bombs than he was before jumping</a:t>
            </a:r>
          </a:p>
          <a:p>
            <a:endParaRPr lang="en-US" sz="2800" dirty="0" smtClean="0">
              <a:solidFill>
                <a:schemeClr val="bg1">
                  <a:lumMod val="95000"/>
                </a:schemeClr>
              </a:solidFill>
            </a:endParaRPr>
          </a:p>
          <a:p>
            <a:r>
              <a:rPr lang="en-US" sz="2800" dirty="0" smtClean="0">
                <a:solidFill>
                  <a:srgbClr val="00B050"/>
                </a:solidFill>
              </a:rPr>
              <a:t>WARMER</a:t>
            </a:r>
            <a:r>
              <a:rPr lang="en-US" sz="2800" dirty="0" smtClean="0">
                <a:solidFill>
                  <a:schemeClr val="bg1">
                    <a:lumMod val="95000"/>
                  </a:schemeClr>
                </a:solidFill>
              </a:rPr>
              <a:t> Batman is closer to the bombs than he was before jumping</a:t>
            </a:r>
          </a:p>
          <a:p>
            <a:endParaRPr lang="en-US" sz="2800" dirty="0" smtClean="0">
              <a:solidFill>
                <a:schemeClr val="bg1">
                  <a:lumMod val="95000"/>
                </a:schemeClr>
              </a:solidFill>
            </a:endParaRPr>
          </a:p>
          <a:p>
            <a:r>
              <a:rPr lang="en-US" sz="2800" dirty="0" smtClean="0">
                <a:solidFill>
                  <a:srgbClr val="FFC000"/>
                </a:solidFill>
              </a:rPr>
              <a:t>SAME</a:t>
            </a:r>
            <a:r>
              <a:rPr lang="en-US" sz="2800" dirty="0" smtClean="0">
                <a:solidFill>
                  <a:schemeClr val="bg1">
                    <a:lumMod val="95000"/>
                  </a:schemeClr>
                </a:solidFill>
              </a:rPr>
              <a:t> Batman is at the same distance from the bombs as he was before jumping</a:t>
            </a:r>
          </a:p>
          <a:p>
            <a:endParaRPr lang="en-US" sz="2800" dirty="0" smtClean="0">
              <a:solidFill>
                <a:schemeClr val="bg1">
                  <a:lumMod val="95000"/>
                </a:schemeClr>
              </a:solidFill>
            </a:endParaRPr>
          </a:p>
          <a:p>
            <a:r>
              <a:rPr lang="en-US" sz="2800" dirty="0" smtClean="0">
                <a:solidFill>
                  <a:schemeClr val="bg1">
                    <a:lumMod val="75000"/>
                  </a:schemeClr>
                </a:solidFill>
              </a:rPr>
              <a:t>UNKNOWN</a:t>
            </a:r>
            <a:r>
              <a:rPr lang="en-US" sz="2800" dirty="0" smtClean="0">
                <a:solidFill>
                  <a:schemeClr val="bg1">
                    <a:lumMod val="95000"/>
                  </a:schemeClr>
                </a:solidFill>
              </a:rPr>
              <a:t> The device cannot provide you with any information: only happens before the first jump</a:t>
            </a:r>
            <a:endParaRPr lang="en-US" sz="28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438400"/>
            <a:ext cx="9144000" cy="707886"/>
          </a:xfrm>
          <a:prstGeom prst="rect">
            <a:avLst/>
          </a:prstGeom>
          <a:noFill/>
        </p:spPr>
        <p:txBody>
          <a:bodyPr wrap="square" rtlCol="0">
            <a:spAutoFit/>
          </a:bodyPr>
          <a:lstStyle/>
          <a:p>
            <a:pPr algn="ctr"/>
            <a:r>
              <a:rPr lang="en-US" sz="4000" dirty="0" err="1" smtClean="0">
                <a:solidFill>
                  <a:schemeClr val="bg1">
                    <a:lumMod val="95000"/>
                  </a:schemeClr>
                </a:solidFill>
              </a:rPr>
              <a:t>Primul</a:t>
            </a:r>
            <a:r>
              <a:rPr lang="en-US" sz="4000" dirty="0" smtClean="0">
                <a:solidFill>
                  <a:schemeClr val="bg1">
                    <a:lumMod val="95000"/>
                  </a:schemeClr>
                </a:solidFill>
              </a:rPr>
              <a:t> test</a:t>
            </a:r>
            <a:endParaRPr lang="en-GB" sz="4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990599"/>
            <a:ext cx="9143999" cy="5140989"/>
          </a:xfrm>
          <a:prstGeom prst="rect">
            <a:avLst/>
          </a:prstGeom>
          <a:noFill/>
          <a:ln w="9525">
            <a:noFill/>
            <a:miter lim="800000"/>
            <a:headEnd/>
            <a:tailEnd/>
          </a:ln>
          <a:effectLst/>
        </p:spPr>
      </p:pic>
      <p:sp>
        <p:nvSpPr>
          <p:cNvPr id="3" name="Rectangle 2"/>
          <p:cNvSpPr/>
          <p:nvPr/>
        </p:nvSpPr>
        <p:spPr>
          <a:xfrm>
            <a:off x="0" y="76200"/>
            <a:ext cx="9144000" cy="707886"/>
          </a:xfrm>
          <a:prstGeom prst="rect">
            <a:avLst/>
          </a:prstGeom>
        </p:spPr>
        <p:txBody>
          <a:bodyPr wrap="square">
            <a:spAutoFit/>
          </a:bodyPr>
          <a:lstStyle/>
          <a:p>
            <a:pPr algn="ctr"/>
            <a:r>
              <a:rPr lang="en-US" sz="4000" dirty="0" smtClean="0">
                <a:solidFill>
                  <a:schemeClr val="bg1">
                    <a:lumMod val="75000"/>
                  </a:schemeClr>
                </a:solidFill>
              </a:rPr>
              <a:t>UNKNOWN</a:t>
            </a:r>
            <a:endParaRPr lang="en-GB" sz="4000" dirty="0">
              <a:solidFill>
                <a:schemeClr val="bg1">
                  <a:lumMod val="75000"/>
                </a:schemeClr>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990599"/>
            <a:ext cx="9143999" cy="5140989"/>
          </a:xfrm>
          <a:prstGeom prst="rect">
            <a:avLst/>
          </a:prstGeom>
          <a:noFill/>
          <a:ln w="9525">
            <a:noFill/>
            <a:miter lim="800000"/>
            <a:headEnd/>
            <a:tailEnd/>
          </a:ln>
          <a:effectLst/>
        </p:spPr>
      </p:pic>
      <p:sp>
        <p:nvSpPr>
          <p:cNvPr id="3" name="Rectangle 2"/>
          <p:cNvSpPr/>
          <p:nvPr/>
        </p:nvSpPr>
        <p:spPr>
          <a:xfrm>
            <a:off x="0" y="76200"/>
            <a:ext cx="9144000" cy="707886"/>
          </a:xfrm>
          <a:prstGeom prst="rect">
            <a:avLst/>
          </a:prstGeom>
        </p:spPr>
        <p:txBody>
          <a:bodyPr wrap="square">
            <a:spAutoFit/>
          </a:bodyPr>
          <a:lstStyle/>
          <a:p>
            <a:pPr algn="ctr"/>
            <a:r>
              <a:rPr lang="en-US" sz="4000" dirty="0" smtClean="0">
                <a:solidFill>
                  <a:srgbClr val="00B050"/>
                </a:solidFill>
              </a:rPr>
              <a:t>WARMER</a:t>
            </a:r>
            <a:endParaRPr lang="en-GB" sz="4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609600"/>
            <a:ext cx="9144000" cy="707886"/>
          </a:xfrm>
          <a:prstGeom prst="rect">
            <a:avLst/>
          </a:prstGeom>
          <a:noFill/>
        </p:spPr>
        <p:txBody>
          <a:bodyPr wrap="square" rtlCol="0">
            <a:spAutoFit/>
          </a:bodyPr>
          <a:lstStyle/>
          <a:p>
            <a:pPr algn="ctr"/>
            <a:r>
              <a:rPr lang="en-US" sz="4000" dirty="0" smtClean="0">
                <a:solidFill>
                  <a:schemeClr val="bg1">
                    <a:lumMod val="95000"/>
                  </a:schemeClr>
                </a:solidFill>
              </a:rPr>
              <a:t>Memory pegs</a:t>
            </a:r>
            <a:endParaRPr lang="en-GB" sz="4000" dirty="0">
              <a:solidFill>
                <a:schemeClr val="bg1">
                  <a:lumMod val="95000"/>
                </a:schemeClr>
              </a:solidFill>
            </a:endParaRPr>
          </a:p>
        </p:txBody>
      </p:sp>
      <p:cxnSp>
        <p:nvCxnSpPr>
          <p:cNvPr id="6" name="Straight Connector 5"/>
          <p:cNvCxnSpPr/>
          <p:nvPr/>
        </p:nvCxnSpPr>
        <p:spPr>
          <a:xfrm>
            <a:off x="609600" y="1828800"/>
            <a:ext cx="7924800" cy="0"/>
          </a:xfrm>
          <a:prstGeom prst="line">
            <a:avLst/>
          </a:prstGeom>
          <a:ln w="635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0" y="990600"/>
            <a:ext cx="9144000" cy="5140990"/>
          </a:xfrm>
          <a:prstGeom prst="rect">
            <a:avLst/>
          </a:prstGeom>
          <a:noFill/>
          <a:ln w="9525">
            <a:noFill/>
            <a:miter lim="800000"/>
            <a:headEnd/>
            <a:tailEnd/>
          </a:ln>
          <a:effectLst/>
        </p:spPr>
      </p:pic>
      <p:sp>
        <p:nvSpPr>
          <p:cNvPr id="3" name="Rectangle 2"/>
          <p:cNvSpPr/>
          <p:nvPr/>
        </p:nvSpPr>
        <p:spPr>
          <a:xfrm>
            <a:off x="0" y="76200"/>
            <a:ext cx="9144000" cy="707886"/>
          </a:xfrm>
          <a:prstGeom prst="rect">
            <a:avLst/>
          </a:prstGeom>
        </p:spPr>
        <p:txBody>
          <a:bodyPr wrap="square">
            <a:spAutoFit/>
          </a:bodyPr>
          <a:lstStyle/>
          <a:p>
            <a:pPr algn="ctr"/>
            <a:r>
              <a:rPr lang="en-US" sz="4000" dirty="0" smtClean="0">
                <a:solidFill>
                  <a:schemeClr val="tx2">
                    <a:lumMod val="60000"/>
                    <a:lumOff val="40000"/>
                  </a:schemeClr>
                </a:solidFill>
              </a:rPr>
              <a:t>COLDER</a:t>
            </a:r>
            <a:endParaRPr lang="en-GB" sz="4000" dirty="0">
              <a:solidFill>
                <a:schemeClr val="tx2">
                  <a:lumMod val="60000"/>
                  <a:lumOff val="40000"/>
                </a:schemeClr>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0" y="990600"/>
            <a:ext cx="9144000" cy="5140990"/>
          </a:xfrm>
          <a:prstGeom prst="rect">
            <a:avLst/>
          </a:prstGeom>
          <a:noFill/>
          <a:ln w="9525">
            <a:noFill/>
            <a:miter lim="800000"/>
            <a:headEnd/>
            <a:tailEnd/>
          </a:ln>
          <a:effectLst/>
        </p:spPr>
      </p:pic>
      <p:sp>
        <p:nvSpPr>
          <p:cNvPr id="3" name="Rectangle 2"/>
          <p:cNvSpPr/>
          <p:nvPr/>
        </p:nvSpPr>
        <p:spPr>
          <a:xfrm>
            <a:off x="0" y="76200"/>
            <a:ext cx="9144000" cy="707886"/>
          </a:xfrm>
          <a:prstGeom prst="rect">
            <a:avLst/>
          </a:prstGeom>
        </p:spPr>
        <p:txBody>
          <a:bodyPr wrap="square">
            <a:spAutoFit/>
          </a:bodyPr>
          <a:lstStyle/>
          <a:p>
            <a:pPr algn="ctr"/>
            <a:r>
              <a:rPr lang="en-US" sz="4000" dirty="0" smtClean="0">
                <a:solidFill>
                  <a:srgbClr val="00B050"/>
                </a:solidFill>
              </a:rPr>
              <a:t>WARMER</a:t>
            </a:r>
            <a:endParaRPr lang="en-GB" sz="4000"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0" y="1003500"/>
            <a:ext cx="9144000" cy="5140990"/>
          </a:xfrm>
          <a:prstGeom prst="rect">
            <a:avLst/>
          </a:prstGeom>
          <a:noFill/>
          <a:ln w="9525">
            <a:noFill/>
            <a:miter lim="800000"/>
            <a:headEnd/>
            <a:tailEnd/>
          </a:ln>
          <a:effectLst/>
        </p:spPr>
      </p:pic>
      <p:sp>
        <p:nvSpPr>
          <p:cNvPr id="3" name="Rectangle 2"/>
          <p:cNvSpPr/>
          <p:nvPr/>
        </p:nvSpPr>
        <p:spPr>
          <a:xfrm>
            <a:off x="0" y="76200"/>
            <a:ext cx="9144000" cy="707886"/>
          </a:xfrm>
          <a:prstGeom prst="rect">
            <a:avLst/>
          </a:prstGeom>
        </p:spPr>
        <p:txBody>
          <a:bodyPr wrap="square">
            <a:spAutoFit/>
          </a:bodyPr>
          <a:lstStyle/>
          <a:p>
            <a:pPr algn="ctr"/>
            <a:r>
              <a:rPr lang="en-US" sz="4000" dirty="0" smtClean="0">
                <a:solidFill>
                  <a:srgbClr val="00B050"/>
                </a:solidFill>
              </a:rPr>
              <a:t>WARMER</a:t>
            </a:r>
            <a:endParaRPr lang="en-GB" sz="4000"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0" y="1003500"/>
            <a:ext cx="9144000" cy="5140990"/>
          </a:xfrm>
          <a:prstGeom prst="rect">
            <a:avLst/>
          </a:prstGeom>
          <a:noFill/>
          <a:ln w="9525">
            <a:noFill/>
            <a:miter lim="800000"/>
            <a:headEnd/>
            <a:tailEnd/>
          </a:ln>
          <a:effectLst/>
        </p:spPr>
      </p:pic>
      <p:sp>
        <p:nvSpPr>
          <p:cNvPr id="3" name="Rectangle 2"/>
          <p:cNvSpPr/>
          <p:nvPr/>
        </p:nvSpPr>
        <p:spPr>
          <a:xfrm>
            <a:off x="0" y="76200"/>
            <a:ext cx="9144000" cy="707886"/>
          </a:xfrm>
          <a:prstGeom prst="rect">
            <a:avLst/>
          </a:prstGeom>
        </p:spPr>
        <p:txBody>
          <a:bodyPr wrap="square">
            <a:spAutoFit/>
          </a:bodyPr>
          <a:lstStyle/>
          <a:p>
            <a:pPr algn="ctr"/>
            <a:r>
              <a:rPr lang="en-US" sz="4000" dirty="0" smtClean="0">
                <a:solidFill>
                  <a:schemeClr val="tx2">
                    <a:lumMod val="60000"/>
                    <a:lumOff val="40000"/>
                  </a:schemeClr>
                </a:solidFill>
              </a:rPr>
              <a:t>COLDER</a:t>
            </a:r>
            <a:endParaRPr lang="en-GB" sz="4000" dirty="0">
              <a:solidFill>
                <a:schemeClr val="tx2">
                  <a:lumMod val="60000"/>
                  <a:lumOff val="40000"/>
                </a:schemeClr>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0" y="1003501"/>
            <a:ext cx="9144000" cy="5140989"/>
          </a:xfrm>
          <a:prstGeom prst="rect">
            <a:avLst/>
          </a:prstGeom>
          <a:noFill/>
          <a:ln w="9525">
            <a:noFill/>
            <a:miter lim="800000"/>
            <a:headEnd/>
            <a:tailEnd/>
          </a:ln>
          <a:effectLst/>
        </p:spPr>
      </p:pic>
      <p:sp>
        <p:nvSpPr>
          <p:cNvPr id="3" name="Rectangle 2"/>
          <p:cNvSpPr/>
          <p:nvPr/>
        </p:nvSpPr>
        <p:spPr>
          <a:xfrm>
            <a:off x="0" y="76200"/>
            <a:ext cx="9144000" cy="707886"/>
          </a:xfrm>
          <a:prstGeom prst="rect">
            <a:avLst/>
          </a:prstGeom>
        </p:spPr>
        <p:txBody>
          <a:bodyPr wrap="square">
            <a:spAutoFit/>
          </a:bodyPr>
          <a:lstStyle/>
          <a:p>
            <a:pPr algn="ctr"/>
            <a:r>
              <a:rPr lang="en-US" sz="4000" dirty="0" smtClean="0">
                <a:solidFill>
                  <a:srgbClr val="00B050"/>
                </a:solidFill>
              </a:rPr>
              <a:t>WARMER</a:t>
            </a:r>
            <a:endParaRPr lang="en-GB" sz="4000"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0" y="990600"/>
            <a:ext cx="9144000" cy="5140990"/>
          </a:xfrm>
          <a:prstGeom prst="rect">
            <a:avLst/>
          </a:prstGeom>
          <a:noFill/>
          <a:ln w="9525">
            <a:noFill/>
            <a:miter lim="800000"/>
            <a:headEnd/>
            <a:tailEnd/>
          </a:ln>
          <a:effectLst/>
        </p:spPr>
      </p:pic>
      <p:sp>
        <p:nvSpPr>
          <p:cNvPr id="3" name="Rectangle 2"/>
          <p:cNvSpPr/>
          <p:nvPr/>
        </p:nvSpPr>
        <p:spPr>
          <a:xfrm>
            <a:off x="0" y="76200"/>
            <a:ext cx="9144000" cy="707886"/>
          </a:xfrm>
          <a:prstGeom prst="rect">
            <a:avLst/>
          </a:prstGeom>
        </p:spPr>
        <p:txBody>
          <a:bodyPr wrap="square">
            <a:spAutoFit/>
          </a:bodyPr>
          <a:lstStyle/>
          <a:p>
            <a:pPr algn="ctr"/>
            <a:r>
              <a:rPr lang="en-US" sz="4000" dirty="0" smtClean="0">
                <a:solidFill>
                  <a:srgbClr val="FFC000"/>
                </a:solidFill>
              </a:rPr>
              <a:t>SAME</a:t>
            </a:r>
            <a:endParaRPr lang="en-GB" sz="4000" dirty="0">
              <a:solidFill>
                <a:srgbClr val="FFC000"/>
              </a:solidFill>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0" y="990600"/>
            <a:ext cx="9144000" cy="51409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590800"/>
            <a:ext cx="9144000" cy="707886"/>
          </a:xfrm>
          <a:prstGeom prst="rect">
            <a:avLst/>
          </a:prstGeom>
          <a:noFill/>
        </p:spPr>
        <p:txBody>
          <a:bodyPr wrap="square" rtlCol="0">
            <a:spAutoFit/>
          </a:bodyPr>
          <a:lstStyle/>
          <a:p>
            <a:pPr algn="ctr"/>
            <a:r>
              <a:rPr lang="ro-RO" sz="4000" dirty="0" smtClean="0">
                <a:solidFill>
                  <a:schemeClr val="bg1">
                    <a:lumMod val="95000"/>
                  </a:schemeClr>
                </a:solidFill>
              </a:rPr>
              <a:t>Să începem cu lucrurile de bază</a:t>
            </a:r>
            <a:endParaRPr lang="en-GB" sz="4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4" name="Rectangle 3"/>
          <p:cNvSpPr/>
          <p:nvPr/>
        </p:nvSpPr>
        <p:spPr>
          <a:xfrm>
            <a:off x="381000" y="685800"/>
            <a:ext cx="8534400" cy="4832092"/>
          </a:xfrm>
          <a:prstGeom prst="rect">
            <a:avLst/>
          </a:prstGeom>
        </p:spPr>
        <p:txBody>
          <a:bodyPr wrap="square">
            <a:spAutoFit/>
          </a:bodyPr>
          <a:lstStyle/>
          <a:p>
            <a:r>
              <a:rPr lang="en-US" sz="2800" dirty="0" smtClean="0">
                <a:solidFill>
                  <a:schemeClr val="bg1">
                    <a:lumMod val="95000"/>
                  </a:schemeClr>
                </a:solidFill>
              </a:rPr>
              <a:t>#include &lt;</a:t>
            </a:r>
            <a:r>
              <a:rPr lang="en-US" sz="2800" dirty="0" err="1" smtClean="0">
                <a:solidFill>
                  <a:schemeClr val="bg1">
                    <a:lumMod val="95000"/>
                  </a:schemeClr>
                </a:solidFill>
              </a:rPr>
              <a:t>iostream</a:t>
            </a:r>
            <a:r>
              <a:rPr lang="en-US" sz="2800" dirty="0" smtClean="0">
                <a:solidFill>
                  <a:schemeClr val="bg1">
                    <a:lumMod val="95000"/>
                  </a:schemeClr>
                </a:solidFill>
              </a:rPr>
              <a:t>&gt;</a:t>
            </a:r>
          </a:p>
          <a:p>
            <a:r>
              <a:rPr lang="en-US" sz="2800" dirty="0" smtClean="0">
                <a:solidFill>
                  <a:schemeClr val="bg1">
                    <a:lumMod val="95000"/>
                  </a:schemeClr>
                </a:solidFill>
              </a:rPr>
              <a:t>#include &lt;string&gt;</a:t>
            </a:r>
          </a:p>
          <a:p>
            <a:r>
              <a:rPr lang="en-US" sz="2800" dirty="0" smtClean="0">
                <a:solidFill>
                  <a:schemeClr val="bg1">
                    <a:lumMod val="95000"/>
                  </a:schemeClr>
                </a:solidFill>
              </a:rPr>
              <a:t>#include &lt;vector&gt;</a:t>
            </a:r>
          </a:p>
          <a:p>
            <a:r>
              <a:rPr lang="en-US" sz="2800" dirty="0" smtClean="0">
                <a:solidFill>
                  <a:schemeClr val="bg1">
                    <a:lumMod val="95000"/>
                  </a:schemeClr>
                </a:solidFill>
              </a:rPr>
              <a:t>#include &lt;algorithm&gt;</a:t>
            </a:r>
          </a:p>
          <a:p>
            <a:endParaRPr lang="en-US" sz="2800" dirty="0" smtClean="0">
              <a:solidFill>
                <a:schemeClr val="bg1">
                  <a:lumMod val="95000"/>
                </a:schemeClr>
              </a:solidFill>
            </a:endParaRPr>
          </a:p>
          <a:p>
            <a:r>
              <a:rPr lang="en-US" sz="2800" dirty="0" smtClean="0">
                <a:solidFill>
                  <a:schemeClr val="bg1">
                    <a:lumMod val="95000"/>
                  </a:schemeClr>
                </a:solidFill>
              </a:rPr>
              <a:t>using namespace std;</a:t>
            </a:r>
          </a:p>
          <a:p>
            <a:endParaRPr lang="en-US" sz="2800" dirty="0" smtClean="0">
              <a:solidFill>
                <a:schemeClr val="bg1">
                  <a:lumMod val="95000"/>
                </a:schemeClr>
              </a:solidFill>
            </a:endParaRPr>
          </a:p>
          <a:p>
            <a:r>
              <a:rPr lang="en-US" sz="2800" dirty="0" err="1" smtClean="0">
                <a:solidFill>
                  <a:schemeClr val="bg1">
                    <a:lumMod val="95000"/>
                  </a:schemeClr>
                </a:solidFill>
              </a:rPr>
              <a:t>int</a:t>
            </a:r>
            <a:r>
              <a:rPr lang="en-US" sz="2800" dirty="0" smtClean="0">
                <a:solidFill>
                  <a:schemeClr val="bg1">
                    <a:lumMod val="95000"/>
                  </a:schemeClr>
                </a:solidFill>
              </a:rPr>
              <a:t> main()</a:t>
            </a:r>
          </a:p>
          <a:p>
            <a:r>
              <a:rPr lang="en-US" sz="2800" dirty="0" smtClean="0">
                <a:solidFill>
                  <a:schemeClr val="bg1">
                    <a:lumMod val="95000"/>
                  </a:schemeClr>
                </a:solidFill>
              </a:rPr>
              <a:t>{</a:t>
            </a:r>
          </a:p>
          <a:p>
            <a:r>
              <a:rPr lang="en-US" sz="2800" dirty="0" smtClean="0">
                <a:solidFill>
                  <a:schemeClr val="bg1">
                    <a:lumMod val="95000"/>
                  </a:schemeClr>
                </a:solidFill>
              </a:rPr>
              <a:t>	</a:t>
            </a:r>
          </a:p>
          <a:p>
            <a:r>
              <a:rPr lang="en-US" sz="2800" dirty="0" smtClean="0">
                <a:solidFill>
                  <a:schemeClr val="bg1">
                    <a:lumMod val="95000"/>
                  </a:schemeClr>
                </a:solidFill>
              </a:rPr>
              <a:t>}</a:t>
            </a:r>
            <a:endParaRPr lang="en-GB" sz="28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TextBox 2"/>
          <p:cNvSpPr txBox="1"/>
          <p:nvPr/>
        </p:nvSpPr>
        <p:spPr>
          <a:xfrm>
            <a:off x="0" y="381000"/>
            <a:ext cx="9144000" cy="830997"/>
          </a:xfrm>
          <a:prstGeom prst="rect">
            <a:avLst/>
          </a:prstGeom>
          <a:noFill/>
        </p:spPr>
        <p:txBody>
          <a:bodyPr wrap="square" rtlCol="0">
            <a:spAutoFit/>
          </a:bodyPr>
          <a:lstStyle/>
          <a:p>
            <a:pPr algn="ctr"/>
            <a:r>
              <a:rPr lang="en-US" sz="4800" dirty="0" smtClean="0">
                <a:solidFill>
                  <a:schemeClr val="accent1">
                    <a:lumMod val="40000"/>
                    <a:lumOff val="60000"/>
                  </a:schemeClr>
                </a:solidFill>
              </a:rPr>
              <a:t>Clean Code</a:t>
            </a:r>
            <a:endParaRPr lang="en-GB" sz="48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4194</TotalTime>
  <Words>1921</Words>
  <Application>Microsoft Office PowerPoint</Application>
  <PresentationFormat>On-screen Show (4:3)</PresentationFormat>
  <Paragraphs>453</Paragraphs>
  <Slides>214</Slides>
  <Notes>3</Notes>
  <HiddenSlides>0</HiddenSlides>
  <MMClips>0</MMClips>
  <ScaleCrop>false</ScaleCrop>
  <HeadingPairs>
    <vt:vector size="4" baseType="variant">
      <vt:variant>
        <vt:lpstr>Theme</vt:lpstr>
      </vt:variant>
      <vt:variant>
        <vt:i4>1</vt:i4>
      </vt:variant>
      <vt:variant>
        <vt:lpstr>Slide Titles</vt:lpstr>
      </vt:variant>
      <vt:variant>
        <vt:i4>214</vt:i4>
      </vt:variant>
    </vt:vector>
  </HeadingPairs>
  <TitlesOfParts>
    <vt:vector size="215"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Dani Feldman</dc:creator>
  <cp:lastModifiedBy>Dani Feldman</cp:lastModifiedBy>
  <cp:revision>91</cp:revision>
  <dcterms:created xsi:type="dcterms:W3CDTF">2006-08-16T00:00:00Z</dcterms:created>
  <dcterms:modified xsi:type="dcterms:W3CDTF">2019-08-10T11:48:53Z</dcterms:modified>
</cp:coreProperties>
</file>